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4064" r:id="rId1"/>
  </p:sldMasterIdLst>
  <p:notesMasterIdLst>
    <p:notesMasterId r:id="rId15"/>
  </p:notesMasterIdLst>
  <p:handoutMasterIdLst>
    <p:handoutMasterId r:id="rId16"/>
  </p:handoutMasterIdLst>
  <p:sldIdLst>
    <p:sldId id="543" r:id="rId2"/>
    <p:sldId id="544" r:id="rId3"/>
    <p:sldId id="291" r:id="rId4"/>
    <p:sldId id="541" r:id="rId5"/>
    <p:sldId id="288" r:id="rId6"/>
    <p:sldId id="292" r:id="rId7"/>
    <p:sldId id="539" r:id="rId8"/>
    <p:sldId id="538" r:id="rId9"/>
    <p:sldId id="540" r:id="rId10"/>
    <p:sldId id="535" r:id="rId11"/>
    <p:sldId id="536" r:id="rId12"/>
    <p:sldId id="300" r:id="rId13"/>
    <p:sldId id="285" r:id="rId14"/>
  </p:sldIdLst>
  <p:sldSz cx="12192000" cy="6858000"/>
  <p:notesSz cx="9144000" cy="6858000"/>
  <p:defaultTextStyle>
    <a:defPPr>
      <a:defRPr lang="sv-S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w Jonsson" initials="SJ" lastIdx="1" clrIdx="0">
    <p:extLst>
      <p:ext uri="{19B8F6BF-5375-455C-9EA6-DF929625EA0E}">
        <p15:presenceInfo xmlns:p15="http://schemas.microsoft.com/office/powerpoint/2012/main" userId="4963c80d2bb986b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A45"/>
    <a:srgbClr val="185327"/>
    <a:srgbClr val="FFFFFF"/>
    <a:srgbClr val="AB1500"/>
    <a:srgbClr val="17A524"/>
    <a:srgbClr val="FF00FF"/>
    <a:srgbClr val="1C77C3"/>
    <a:srgbClr val="EC8F39"/>
    <a:srgbClr val="17A624"/>
    <a:srgbClr val="6DB2B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68DF86-6CA3-4648-B893-5163924166D8}" v="1" dt="2026-10-13T07:03:12.505"/>
    <p1510:client id="{7C1387AA-BA46-BEAE-88E7-E77A058436D6}" v="16" dt="2026-10-13T07:14:11.123"/>
    <p1510:client id="{9CB688B1-BCE1-4B0D-8ED1-CD9D668D9F3E}" v="5" dt="2026-10-12T13:10:10.432"/>
  </p1510:revLst>
</p1510:revInfo>
</file>

<file path=ppt/tableStyles.xml><?xml version="1.0" encoding="utf-8"?>
<a:tblStyleLst xmlns:a="http://schemas.openxmlformats.org/drawingml/2006/main" def="{073A0DAA-6AF3-43AB-8588-CEC1D06C72B9}">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llanmörkt forma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llanmörkt format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E9639D4-E3E2-4D34-9284-5A2195B3D0D7}" styleName="Ljust format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8EC20E35-A176-4012-BC5E-935CFFF8708E}" styleName="Mellanmörkt format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D7AC3CCA-C797-4891-BE02-D94E43425B78}" styleName="Mellanmörkt format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9D7B26C5-4107-4FEC-AEDC-1716B250A1EF}" styleName="Ljust format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Ljust format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78171" autoAdjust="0"/>
  </p:normalViewPr>
  <p:slideViewPr>
    <p:cSldViewPr snapToGrid="0" snapToObjects="1">
      <p:cViewPr varScale="1">
        <p:scale>
          <a:sx n="59" d="100"/>
          <a:sy n="59" d="100"/>
        </p:scale>
        <p:origin x="96" y="42"/>
      </p:cViewPr>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showGuides="1">
      <p:cViewPr varScale="1">
        <p:scale>
          <a:sx n="128" d="100"/>
          <a:sy n="128" d="100"/>
        </p:scale>
        <p:origin x="1512"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är Lindelöf" userId="83627913-48f7-4f07-9ef2-95f0aeb13674" providerId="ADAL" clId="{77029B05-B80B-4E91-8F7D-F837CB44FB8D}"/>
    <pc:docChg chg="undo custSel delSld modSld">
      <pc:chgData name="Pär Lindelöf" userId="83627913-48f7-4f07-9ef2-95f0aeb13674" providerId="ADAL" clId="{77029B05-B80B-4E91-8F7D-F837CB44FB8D}" dt="2026-10-13T07:09:30.627" v="38" actId="20577"/>
      <pc:docMkLst>
        <pc:docMk/>
      </pc:docMkLst>
      <pc:sldChg chg="modSp mod">
        <pc:chgData name="Pär Lindelöf" userId="83627913-48f7-4f07-9ef2-95f0aeb13674" providerId="ADAL" clId="{77029B05-B80B-4E91-8F7D-F837CB44FB8D}" dt="2026-10-13T07:09:30.627" v="38" actId="20577"/>
        <pc:sldMkLst>
          <pc:docMk/>
          <pc:sldMk cId="2493191813" sldId="300"/>
        </pc:sldMkLst>
        <pc:spChg chg="mod">
          <ac:chgData name="Pär Lindelöf" userId="83627913-48f7-4f07-9ef2-95f0aeb13674" providerId="ADAL" clId="{77029B05-B80B-4E91-8F7D-F837CB44FB8D}" dt="2026-10-13T07:09:30.627" v="38" actId="20577"/>
          <ac:spMkLst>
            <pc:docMk/>
            <pc:sldMk cId="2493191813" sldId="300"/>
            <ac:spMk id="3" creationId="{122D0F58-17F2-D60F-5C59-406087AD6706}"/>
          </ac:spMkLst>
        </pc:spChg>
      </pc:sldChg>
      <pc:sldChg chg="del">
        <pc:chgData name="Pär Lindelöf" userId="83627913-48f7-4f07-9ef2-95f0aeb13674" providerId="ADAL" clId="{77029B05-B80B-4E91-8F7D-F837CB44FB8D}" dt="2026-10-13T07:04:39.123" v="23" actId="47"/>
        <pc:sldMkLst>
          <pc:docMk/>
          <pc:sldMk cId="1156853451" sldId="301"/>
        </pc:sldMkLst>
      </pc:sldChg>
      <pc:sldChg chg="del">
        <pc:chgData name="Pär Lindelöf" userId="83627913-48f7-4f07-9ef2-95f0aeb13674" providerId="ADAL" clId="{77029B05-B80B-4E91-8F7D-F837CB44FB8D}" dt="2026-10-13T07:04:37.136" v="22" actId="47"/>
        <pc:sldMkLst>
          <pc:docMk/>
          <pc:sldMk cId="1243190045" sldId="302"/>
        </pc:sldMkLst>
      </pc:sldChg>
      <pc:sldChg chg="addSp delSp modSp mod">
        <pc:chgData name="Pär Lindelöf" userId="83627913-48f7-4f07-9ef2-95f0aeb13674" providerId="ADAL" clId="{77029B05-B80B-4E91-8F7D-F837CB44FB8D}" dt="2026-10-13T07:04:15.014" v="20" actId="478"/>
        <pc:sldMkLst>
          <pc:docMk/>
          <pc:sldMk cId="1566151672" sldId="535"/>
        </pc:sldMkLst>
        <pc:spChg chg="add mod">
          <ac:chgData name="Pär Lindelöf" userId="83627913-48f7-4f07-9ef2-95f0aeb13674" providerId="ADAL" clId="{77029B05-B80B-4E91-8F7D-F837CB44FB8D}" dt="2026-10-13T07:03:12.505" v="16" actId="164"/>
          <ac:spMkLst>
            <pc:docMk/>
            <pc:sldMk cId="1566151672" sldId="535"/>
            <ac:spMk id="3" creationId="{8C68A6A7-0191-91D1-6F35-222121A47C0E}"/>
          </ac:spMkLst>
        </pc:spChg>
        <pc:spChg chg="mod">
          <ac:chgData name="Pär Lindelöf" userId="83627913-48f7-4f07-9ef2-95f0aeb13674" providerId="ADAL" clId="{77029B05-B80B-4E91-8F7D-F837CB44FB8D}" dt="2026-10-13T07:02:30.599" v="10" actId="207"/>
          <ac:spMkLst>
            <pc:docMk/>
            <pc:sldMk cId="1566151672" sldId="535"/>
            <ac:spMk id="17" creationId="{C4A91C4C-7673-01F5-568A-5E9C91859FE6}"/>
          </ac:spMkLst>
        </pc:spChg>
        <pc:grpChg chg="add del mod">
          <ac:chgData name="Pär Lindelöf" userId="83627913-48f7-4f07-9ef2-95f0aeb13674" providerId="ADAL" clId="{77029B05-B80B-4E91-8F7D-F837CB44FB8D}" dt="2026-10-13T07:04:15.014" v="20" actId="478"/>
          <ac:grpSpMkLst>
            <pc:docMk/>
            <pc:sldMk cId="1566151672" sldId="535"/>
            <ac:grpSpMk id="4" creationId="{3432A27F-8DCA-50C8-C4A3-7B325C01E78C}"/>
          </ac:grpSpMkLst>
        </pc:grpChg>
        <pc:picChg chg="mod">
          <ac:chgData name="Pär Lindelöf" userId="83627913-48f7-4f07-9ef2-95f0aeb13674" providerId="ADAL" clId="{77029B05-B80B-4E91-8F7D-F837CB44FB8D}" dt="2026-10-13T07:03:12.505" v="16" actId="164"/>
          <ac:picMkLst>
            <pc:docMk/>
            <pc:sldMk cId="1566151672" sldId="535"/>
            <ac:picMk id="7" creationId="{66EFFE73-4B9D-1022-F557-2D8435D18BF7}"/>
          </ac:picMkLst>
        </pc:picChg>
        <pc:picChg chg="add mod ord">
          <ac:chgData name="Pär Lindelöf" userId="83627913-48f7-4f07-9ef2-95f0aeb13674" providerId="ADAL" clId="{77029B05-B80B-4E91-8F7D-F837CB44FB8D}" dt="2026-10-13T07:04:12.786" v="19" actId="167"/>
          <ac:picMkLst>
            <pc:docMk/>
            <pc:sldMk cId="1566151672" sldId="535"/>
            <ac:picMk id="8" creationId="{096BB719-52AF-F0C1-9871-CFB2F2901578}"/>
          </ac:picMkLst>
        </pc:picChg>
      </pc:sldChg>
      <pc:sldChg chg="modSp mod">
        <pc:chgData name="Pär Lindelöf" userId="83627913-48f7-4f07-9ef2-95f0aeb13674" providerId="ADAL" clId="{77029B05-B80B-4E91-8F7D-F837CB44FB8D}" dt="2026-10-13T07:09:11.065" v="30" actId="20577"/>
        <pc:sldMkLst>
          <pc:docMk/>
          <pc:sldMk cId="2796604260" sldId="536"/>
        </pc:sldMkLst>
        <pc:spChg chg="mod">
          <ac:chgData name="Pär Lindelöf" userId="83627913-48f7-4f07-9ef2-95f0aeb13674" providerId="ADAL" clId="{77029B05-B80B-4E91-8F7D-F837CB44FB8D}" dt="2026-10-13T07:09:11.065" v="30" actId="20577"/>
          <ac:spMkLst>
            <pc:docMk/>
            <pc:sldMk cId="2796604260" sldId="536"/>
            <ac:spMk id="2" creationId="{60291C4E-127C-2713-159C-C350DEBBF7AF}"/>
          </ac:spMkLst>
        </pc:spChg>
      </pc:sldChg>
      <pc:sldChg chg="del">
        <pc:chgData name="Pär Lindelöf" userId="83627913-48f7-4f07-9ef2-95f0aeb13674" providerId="ADAL" clId="{77029B05-B80B-4E91-8F7D-F837CB44FB8D}" dt="2026-10-13T07:04:34.460" v="21" actId="47"/>
        <pc:sldMkLst>
          <pc:docMk/>
          <pc:sldMk cId="3338413323" sldId="537"/>
        </pc:sldMkLst>
      </pc:sldChg>
      <pc:sldChg chg="modSp mod">
        <pc:chgData name="Pär Lindelöf" userId="83627913-48f7-4f07-9ef2-95f0aeb13674" providerId="ADAL" clId="{77029B05-B80B-4E91-8F7D-F837CB44FB8D}" dt="2026-10-13T07:08:58.532" v="24" actId="1076"/>
        <pc:sldMkLst>
          <pc:docMk/>
          <pc:sldMk cId="4067370267" sldId="544"/>
        </pc:sldMkLst>
        <pc:spChg chg="mod">
          <ac:chgData name="Pär Lindelöf" userId="83627913-48f7-4f07-9ef2-95f0aeb13674" providerId="ADAL" clId="{77029B05-B80B-4E91-8F7D-F837CB44FB8D}" dt="2026-10-13T07:08:58.532" v="24" actId="1076"/>
          <ac:spMkLst>
            <pc:docMk/>
            <pc:sldMk cId="4067370267" sldId="544"/>
            <ac:spMk id="2" creationId="{9F221B64-1B2A-E34F-460C-69B911843305}"/>
          </ac:spMkLst>
        </pc:spChg>
      </pc:sldChg>
    </pc:docChg>
  </pc:docChgLst>
  <pc:docChgLst>
    <pc:chgData name="Pär Lindelöf" userId="S::par.lindelof@unionen.se::83627913-48f7-4f07-9ef2-95f0aeb13674" providerId="AD" clId="Web-{7C1387AA-BA46-BEAE-88E7-E77A058436D6}"/>
    <pc:docChg chg="modSld">
      <pc:chgData name="Pär Lindelöf" userId="S::par.lindelof@unionen.se::83627913-48f7-4f07-9ef2-95f0aeb13674" providerId="AD" clId="Web-{7C1387AA-BA46-BEAE-88E7-E77A058436D6}" dt="2026-10-13T07:13:32.339" v="8" actId="20577"/>
      <pc:docMkLst>
        <pc:docMk/>
      </pc:docMkLst>
      <pc:sldChg chg="modSp">
        <pc:chgData name="Pär Lindelöf" userId="S::par.lindelof@unionen.se::83627913-48f7-4f07-9ef2-95f0aeb13674" providerId="AD" clId="Web-{7C1387AA-BA46-BEAE-88E7-E77A058436D6}" dt="2026-10-13T07:13:32.339" v="8" actId="20577"/>
        <pc:sldMkLst>
          <pc:docMk/>
          <pc:sldMk cId="4067370267" sldId="544"/>
        </pc:sldMkLst>
        <pc:spChg chg="mod">
          <ac:chgData name="Pär Lindelöf" userId="S::par.lindelof@unionen.se::83627913-48f7-4f07-9ef2-95f0aeb13674" providerId="AD" clId="Web-{7C1387AA-BA46-BEAE-88E7-E77A058436D6}" dt="2026-10-13T07:13:32.339" v="8" actId="20577"/>
          <ac:spMkLst>
            <pc:docMk/>
            <pc:sldMk cId="4067370267" sldId="544"/>
            <ac:spMk id="2" creationId="{9F221B64-1B2A-E34F-460C-69B91184330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F516ADA1-52B6-CF4B-9EB8-568969079E1D}"/>
              </a:ext>
            </a:extLst>
          </p:cNvPr>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sv-SE" dirty="0">
              <a:latin typeface="Arial" panose="020B0604020202020204" pitchFamily="34" charset="0"/>
            </a:endParaRPr>
          </a:p>
        </p:txBody>
      </p:sp>
      <p:sp>
        <p:nvSpPr>
          <p:cNvPr id="3" name="Platshållare för datum 2">
            <a:extLst>
              <a:ext uri="{FF2B5EF4-FFF2-40B4-BE49-F238E27FC236}">
                <a16:creationId xmlns:a16="http://schemas.microsoft.com/office/drawing/2014/main" id="{0763F7B7-862F-B842-88E9-59AB09F1373C}"/>
              </a:ext>
            </a:extLst>
          </p:cNvPr>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9EA36331-BF4F-554A-AF08-860CAFF9E95F}" type="datetimeFigureOut">
              <a:rPr lang="sv-SE" smtClean="0">
                <a:latin typeface="Arial" panose="020B0604020202020204" pitchFamily="34" charset="0"/>
              </a:rPr>
              <a:t>2026-10-13</a:t>
            </a:fld>
            <a:endParaRPr lang="sv-SE" dirty="0">
              <a:latin typeface="Arial" panose="020B0604020202020204" pitchFamily="34" charset="0"/>
            </a:endParaRPr>
          </a:p>
        </p:txBody>
      </p:sp>
      <p:sp>
        <p:nvSpPr>
          <p:cNvPr id="4" name="Platshållare för sidfot 3">
            <a:extLst>
              <a:ext uri="{FF2B5EF4-FFF2-40B4-BE49-F238E27FC236}">
                <a16:creationId xmlns:a16="http://schemas.microsoft.com/office/drawing/2014/main" id="{9B67C680-4380-8542-A99E-D5D7022AD4D5}"/>
              </a:ext>
            </a:extLst>
          </p:cNvPr>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sv-SE" dirty="0">
              <a:latin typeface="Arial" panose="020B0604020202020204" pitchFamily="34" charset="0"/>
            </a:endParaRPr>
          </a:p>
        </p:txBody>
      </p:sp>
      <p:sp>
        <p:nvSpPr>
          <p:cNvPr id="5" name="Platshållare för bildnummer 4">
            <a:extLst>
              <a:ext uri="{FF2B5EF4-FFF2-40B4-BE49-F238E27FC236}">
                <a16:creationId xmlns:a16="http://schemas.microsoft.com/office/drawing/2014/main" id="{38230753-AED5-DB47-A820-2DF8E51A9930}"/>
              </a:ext>
            </a:extLst>
          </p:cNvPr>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806B8AD3-AE3B-C749-AEB4-936971CC006A}" type="slidenum">
              <a:rPr lang="sv-SE" smtClean="0">
                <a:latin typeface="Arial" panose="020B0604020202020204" pitchFamily="34" charset="0"/>
              </a:rPr>
              <a:t>‹#›</a:t>
            </a:fld>
            <a:endParaRPr lang="sv-SE" dirty="0">
              <a:latin typeface="Arial" panose="020B0604020202020204" pitchFamily="34" charset="0"/>
            </a:endParaRPr>
          </a:p>
        </p:txBody>
      </p:sp>
    </p:spTree>
    <p:extLst>
      <p:ext uri="{BB962C8B-B14F-4D97-AF65-F5344CB8AC3E}">
        <p14:creationId xmlns:p14="http://schemas.microsoft.com/office/powerpoint/2010/main" val="8565843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sv-SE" dirty="0"/>
          </a:p>
        </p:txBody>
      </p:sp>
      <p:sp>
        <p:nvSpPr>
          <p:cNvPr id="3" name="Platshållare för datum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b="0" i="0">
                <a:latin typeface="Arial" panose="020B0604020202020204" pitchFamily="34" charset="0"/>
              </a:defRPr>
            </a:lvl1pPr>
          </a:lstStyle>
          <a:p>
            <a:fld id="{E59F5D1F-1F13-2B47-98A1-536B8072230E}" type="datetimeFigureOut">
              <a:rPr lang="sv-SE" smtClean="0"/>
              <a:pPr/>
              <a:t>2026-10-13</a:t>
            </a:fld>
            <a:endParaRPr lang="sv-SE" dirty="0"/>
          </a:p>
        </p:txBody>
      </p:sp>
      <p:sp>
        <p:nvSpPr>
          <p:cNvPr id="4" name="Platshållare för bildobjekt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sv-SE" dirty="0"/>
          </a:p>
        </p:txBody>
      </p:sp>
      <p:sp>
        <p:nvSpPr>
          <p:cNvPr id="5" name="Platshållare för anteckninga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r>
              <a:rPr lang="sv-SE"/>
              <a:t>Redigera format för bakgrundstext
Nivå två
Nivå tre
Nivå fyra
Nivå fem</a:t>
            </a:r>
          </a:p>
        </p:txBody>
      </p:sp>
      <p:sp>
        <p:nvSpPr>
          <p:cNvPr id="6" name="Platshållare för sidfot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sv-SE" dirty="0"/>
          </a:p>
        </p:txBody>
      </p:sp>
      <p:sp>
        <p:nvSpPr>
          <p:cNvPr id="7" name="Platshållare för bildnumm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07A8ACA6-C841-674B-B8D6-1F7FC3C6174E}" type="slidenum">
              <a:rPr lang="sv-SE" smtClean="0"/>
              <a:pPr/>
              <a:t>‹#›</a:t>
            </a:fld>
            <a:endParaRPr lang="sv-SE" dirty="0"/>
          </a:p>
        </p:txBody>
      </p:sp>
    </p:spTree>
    <p:extLst>
      <p:ext uri="{BB962C8B-B14F-4D97-AF65-F5344CB8AC3E}">
        <p14:creationId xmlns:p14="http://schemas.microsoft.com/office/powerpoint/2010/main" val="1789860089"/>
      </p:ext>
    </p:extLst>
  </p:cSld>
  <p:clrMap bg1="lt1" tx1="dk1" bg2="lt2" tx2="dk2" accent1="accent1" accent2="accent2" accent3="accent3" accent4="accent4" accent5="accent5" accent6="accent6" hlink="hlink" folHlink="folHlink"/>
  <p:notesStyle>
    <a:lvl1pPr marL="0" algn="l" defTabSz="1219170" rtl="0" eaLnBrk="1" latinLnBrk="0" hangingPunct="1">
      <a:defRPr sz="1600" b="0" i="0" kern="1200">
        <a:solidFill>
          <a:schemeClr val="tx1"/>
        </a:solidFill>
        <a:latin typeface="Arial" panose="020B0604020202020204" pitchFamily="34" charset="0"/>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unionen.se/rad-och-stod/branschdelegationer"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gb" dirty="0"/>
              <a:t>This page is to be displayed while members and participants take their seats. The title of the presentation is on the next page.</a:t>
            </a:r>
          </a:p>
        </p:txBody>
      </p:sp>
      <p:sp>
        <p:nvSpPr>
          <p:cNvPr id="4" name="Platshållare för bildnumm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07A8ACA6-C841-674B-B8D6-1F7FC3C6174E}" type="slidenum">
              <a:rPr kumimoji="0" lang="sv-SE"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a:t>
            </a:fld>
            <a:endPar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71650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en-GB" sz="1600" b="0" i="0" u="none" strike="noStrike" kern="1200" dirty="0">
                <a:solidFill>
                  <a:schemeClr val="tx1"/>
                </a:solidFill>
                <a:effectLst/>
                <a:latin typeface="Arial" panose="020B0604020202020204" pitchFamily="34" charset="0"/>
                <a:ea typeface="+mn-ea"/>
                <a:cs typeface="+mn-cs"/>
              </a:rPr>
              <a:t>Welcome.</a:t>
            </a:r>
          </a:p>
          <a:p>
            <a:r>
              <a:rPr lang="en-GB" sz="1600" b="0" i="0" u="none" strike="noStrike" kern="1200" dirty="0">
                <a:solidFill>
                  <a:schemeClr val="tx1"/>
                </a:solidFill>
                <a:effectLst/>
                <a:latin typeface="Arial" panose="020B0604020202020204" pitchFamily="34" charset="0"/>
                <a:ea typeface="+mn-ea"/>
                <a:cs typeface="+mn-cs"/>
              </a:rPr>
              <a:t>Today we will talk about the collective bargaining process and how it works when the terms of the collective agreement that applies at your workplace are negotiated. </a:t>
            </a:r>
            <a:br>
              <a:rPr lang="sv-SE" sz="1600" b="0" i="0" kern="1200" dirty="0">
                <a:solidFill>
                  <a:schemeClr val="tx1"/>
                </a:solidFill>
                <a:effectLst/>
                <a:latin typeface="Arial" panose="020B0604020202020204" pitchFamily="34" charset="0"/>
                <a:ea typeface="+mn-ea"/>
                <a:cs typeface="+mn-cs"/>
              </a:rPr>
            </a:br>
            <a:r>
              <a:rPr lang="en-GB" sz="1600" b="0" i="0" u="none" strike="noStrike" kern="1200" dirty="0">
                <a:solidFill>
                  <a:schemeClr val="tx1"/>
                </a:solidFill>
                <a:effectLst/>
                <a:latin typeface="Arial" panose="020B0604020202020204" pitchFamily="34" charset="0"/>
                <a:ea typeface="+mn-ea"/>
                <a:cs typeface="+mn-cs"/>
              </a:rPr>
              <a:t>Collective agreements that provide clear rules and conditions for everything from pay and working hours to work-life balance, holidays and pensions.</a:t>
            </a:r>
            <a:br>
              <a:rPr lang="sv-SE" sz="1600" b="0" i="0" kern="1200" dirty="0">
                <a:solidFill>
                  <a:schemeClr val="tx1"/>
                </a:solidFill>
                <a:effectLst/>
                <a:latin typeface="Arial" panose="020B0604020202020204" pitchFamily="34" charset="0"/>
                <a:ea typeface="+mn-ea"/>
                <a:cs typeface="+mn-cs"/>
              </a:rPr>
            </a:br>
            <a:r>
              <a:rPr lang="en-GB" sz="1600" b="0" i="0" u="none" strike="noStrike" kern="1200" dirty="0">
                <a:solidFill>
                  <a:schemeClr val="tx1"/>
                </a:solidFill>
                <a:effectLst/>
                <a:latin typeface="Arial" panose="020B0604020202020204" pitchFamily="34" charset="0"/>
                <a:ea typeface="+mn-ea"/>
                <a:cs typeface="+mn-cs"/>
              </a:rPr>
              <a:t>The important thing to remember is that it is members who decide which issues Unionen should pursue. Your commitment plays a role in ensuring that we achieve the best results in the negotiations. </a:t>
            </a:r>
            <a:endParaRPr lang="sv-SE" dirty="0"/>
          </a:p>
        </p:txBody>
      </p:sp>
      <p:sp>
        <p:nvSpPr>
          <p:cNvPr id="4" name="Platshållare för bildnummer 3"/>
          <p:cNvSpPr>
            <a:spLocks noGrp="1"/>
          </p:cNvSpPr>
          <p:nvPr>
            <p:ph type="sldNum" sz="quarter" idx="5"/>
          </p:nvPr>
        </p:nvSpPr>
        <p:spPr/>
        <p:txBody>
          <a:bodyPr/>
          <a:lstStyle/>
          <a:p>
            <a:fld id="{07A8ACA6-C841-674B-B8D6-1F7FC3C6174E}" type="slidenum">
              <a:rPr lang="sv-SE" smtClean="0"/>
              <a:pPr/>
              <a:t>2</a:t>
            </a:fld>
            <a:endParaRPr lang="sv-SE" dirty="0"/>
          </a:p>
        </p:txBody>
      </p:sp>
    </p:spTree>
    <p:extLst>
      <p:ext uri="{BB962C8B-B14F-4D97-AF65-F5344CB8AC3E}">
        <p14:creationId xmlns:p14="http://schemas.microsoft.com/office/powerpoint/2010/main" val="4286569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i="0" u="none" strike="noStrike" kern="1200" dirty="0">
                <a:solidFill>
                  <a:schemeClr val="tx1"/>
                </a:solidFill>
                <a:effectLst/>
                <a:latin typeface="Arial" panose="020B0604020202020204" pitchFamily="34" charset="0"/>
                <a:ea typeface="+mn-ea"/>
                <a:cs typeface="+mn-cs"/>
              </a:rPr>
              <a:t>In 2027, the collective agreement that applies to you will be negotiated. But that's not the only thing.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i="0" u="none" strike="noStrike" kern="1200" dirty="0">
                <a:solidFill>
                  <a:schemeClr val="tx1"/>
                </a:solidFill>
                <a:effectLst/>
                <a:latin typeface="Arial" panose="020B0604020202020204" pitchFamily="34" charset="0"/>
                <a:ea typeface="+mn-ea"/>
                <a:cs typeface="+mn-cs"/>
              </a:rPr>
              <a:t>Unionen negotiates as many as 67 different agreements that apply to different industries. So it's a big and complex whole.</a:t>
            </a:r>
          </a:p>
          <a:p>
            <a:pPr marL="0" marR="0" lvl="0" indent="0" algn="l" defTabSz="914400" rtl="0" eaLnBrk="1" fontAlgn="auto" latinLnBrk="0" hangingPunct="1">
              <a:lnSpc>
                <a:spcPct val="100000"/>
              </a:lnSpc>
              <a:spcBef>
                <a:spcPts val="0"/>
              </a:spcBef>
              <a:spcAft>
                <a:spcPts val="0"/>
              </a:spcAft>
              <a:buClrTx/>
              <a:buSzTx/>
              <a:buFontTx/>
              <a:buNone/>
              <a:tabLst/>
              <a:defRPr/>
            </a:pPr>
            <a:br>
              <a:rPr lang="sv-SE" sz="1600" b="0" i="0" kern="1200" dirty="0">
                <a:solidFill>
                  <a:schemeClr val="tx1"/>
                </a:solidFill>
                <a:effectLst/>
                <a:latin typeface="Arial" panose="020B0604020202020204" pitchFamily="34" charset="0"/>
                <a:ea typeface="+mn-ea"/>
                <a:cs typeface="+mn-cs"/>
              </a:rPr>
            </a:br>
            <a:r>
              <a:rPr lang="en-GB" sz="1600" b="0" i="0" kern="1200" dirty="0">
                <a:solidFill>
                  <a:schemeClr val="tx1"/>
                </a:solidFill>
                <a:effectLst/>
                <a:latin typeface="Arial" panose="020B0604020202020204" pitchFamily="34" charset="0"/>
                <a:ea typeface="+mn-ea"/>
                <a:cs typeface="+mn-cs"/>
              </a:rPr>
              <a:t>The agreements expire on various dates from 31 March to the end of December. Contract negotiations will thus continue throughout 2027.</a:t>
            </a:r>
            <a:br>
              <a:rPr lang="sv-SE" sz="1600" b="0" i="0" kern="1200" dirty="0">
                <a:solidFill>
                  <a:schemeClr val="tx1"/>
                </a:solidFill>
                <a:effectLst/>
                <a:latin typeface="Arial" panose="020B0604020202020204" pitchFamily="34" charset="0"/>
                <a:ea typeface="+mn-ea"/>
                <a:cs typeface="+mn-cs"/>
              </a:rPr>
            </a:br>
            <a:r>
              <a:rPr lang="en-GB" sz="1600" b="0" i="0" u="none" strike="noStrike" kern="1200" dirty="0">
                <a:solidFill>
                  <a:schemeClr val="tx1"/>
                </a:solidFill>
                <a:effectLst/>
                <a:latin typeface="Arial" panose="020B0604020202020204" pitchFamily="34" charset="0"/>
                <a:ea typeface="+mn-ea"/>
                <a:cs typeface="+mn-cs"/>
              </a:rPr>
              <a:t>Each agreement has its own specific challenges and priorities.</a:t>
            </a:r>
          </a:p>
          <a:p>
            <a:pPr marL="0" marR="0" lvl="0" indent="0" algn="l" defTabSz="914400" rtl="0" eaLnBrk="1" fontAlgn="auto" latinLnBrk="0" hangingPunct="1">
              <a:lnSpc>
                <a:spcPct val="100000"/>
              </a:lnSpc>
              <a:spcBef>
                <a:spcPts val="0"/>
              </a:spcBef>
              <a:spcAft>
                <a:spcPts val="0"/>
              </a:spcAft>
              <a:buClrTx/>
              <a:buSzTx/>
              <a:buFontTx/>
              <a:buNone/>
              <a:tabLst/>
              <a:defRPr/>
            </a:pPr>
            <a:br>
              <a:rPr lang="sv-SE" sz="1600" b="0" i="0" kern="1200" dirty="0">
                <a:solidFill>
                  <a:schemeClr val="tx1"/>
                </a:solidFill>
                <a:effectLst/>
                <a:latin typeface="Arial" panose="020B0604020202020204" pitchFamily="34" charset="0"/>
                <a:ea typeface="+mn-ea"/>
                <a:cs typeface="+mn-cs"/>
              </a:rPr>
            </a:br>
            <a:r>
              <a:rPr lang="en-GB" sz="1600" b="0" i="0" u="none" strike="noStrike" kern="1200" dirty="0">
                <a:solidFill>
                  <a:schemeClr val="tx1"/>
                </a:solidFill>
                <a:effectLst/>
                <a:latin typeface="Arial" panose="020B0604020202020204" pitchFamily="34" charset="0"/>
                <a:ea typeface="+mn-ea"/>
                <a:cs typeface="+mn-cs"/>
              </a:rPr>
              <a:t>To do this well, there are sector negotiating committees, which develop the demands for each agreement area and base it on the members' experiences.</a:t>
            </a:r>
            <a:br>
              <a:rPr lang="sv-SE" sz="1600" b="0" i="0" kern="1200" dirty="0">
                <a:solidFill>
                  <a:schemeClr val="tx1"/>
                </a:solidFill>
                <a:effectLst/>
                <a:latin typeface="Arial" panose="020B0604020202020204" pitchFamily="34" charset="0"/>
                <a:ea typeface="+mn-ea"/>
                <a:cs typeface="+mn-cs"/>
              </a:rPr>
            </a:br>
            <a:r>
              <a:rPr lang="en-GB" sz="1600" b="0" i="0" u="none" strike="noStrike" kern="1200" dirty="0">
                <a:solidFill>
                  <a:schemeClr val="tx1"/>
                </a:solidFill>
                <a:effectLst/>
                <a:latin typeface="Arial" panose="020B0604020202020204" pitchFamily="34" charset="0"/>
                <a:ea typeface="+mn-ea"/>
                <a:cs typeface="+mn-cs"/>
              </a:rPr>
              <a:t>They then follow the negotiations and make sure that Unionen is pursuing the right issues.</a:t>
            </a:r>
            <a:br>
              <a:rPr lang="sv-SE" sz="1600" b="0" i="0" kern="1200" dirty="0">
                <a:solidFill>
                  <a:schemeClr val="tx1"/>
                </a:solidFill>
                <a:effectLst/>
                <a:latin typeface="Arial" panose="020B0604020202020204" pitchFamily="34" charset="0"/>
                <a:ea typeface="+mn-ea"/>
                <a:cs typeface="+mn-cs"/>
              </a:rPr>
            </a:br>
            <a:r>
              <a:rPr lang="en-GB" sz="1600" b="0" i="0" u="none" strike="noStrike" kern="1200" dirty="0">
                <a:solidFill>
                  <a:schemeClr val="tx1"/>
                </a:solidFill>
                <a:effectLst/>
                <a:latin typeface="Arial" panose="020B0604020202020204" pitchFamily="34" charset="0"/>
                <a:ea typeface="+mn-ea"/>
                <a:cs typeface="+mn-cs"/>
              </a:rPr>
              <a:t>In this way, Unionen ensures that the agreements reflect the reality in the members' workplaces.</a:t>
            </a:r>
          </a:p>
        </p:txBody>
      </p:sp>
      <p:sp>
        <p:nvSpPr>
          <p:cNvPr id="4" name="Platshållare för bildnummer 3"/>
          <p:cNvSpPr>
            <a:spLocks noGrp="1"/>
          </p:cNvSpPr>
          <p:nvPr>
            <p:ph type="sldNum" sz="quarter" idx="5"/>
          </p:nvPr>
        </p:nvSpPr>
        <p:spPr/>
        <p:txBody>
          <a:bodyPr/>
          <a:lstStyle/>
          <a:p>
            <a:fld id="{07A8ACA6-C841-674B-B8D6-1F7FC3C6174E}" type="slidenum">
              <a:rPr lang="sv-SE" smtClean="0"/>
              <a:pPr/>
              <a:t>3</a:t>
            </a:fld>
            <a:endParaRPr lang="sv-SE" dirty="0"/>
          </a:p>
        </p:txBody>
      </p:sp>
    </p:spTree>
    <p:extLst>
      <p:ext uri="{BB962C8B-B14F-4D97-AF65-F5344CB8AC3E}">
        <p14:creationId xmlns:p14="http://schemas.microsoft.com/office/powerpoint/2010/main" val="1228265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en-GB" sz="1600" b="0" i="0" u="none" strike="noStrike" kern="1200" dirty="0">
                <a:solidFill>
                  <a:schemeClr val="tx1"/>
                </a:solidFill>
                <a:effectLst/>
                <a:latin typeface="Arial" panose="020B0604020202020204" pitchFamily="34" charset="0"/>
                <a:ea typeface="+mn-ea"/>
                <a:cs typeface="+mn-cs"/>
              </a:rPr>
              <a:t>The collective bargaining round is thus the period when collective agreements are renegotiated.</a:t>
            </a:r>
            <a:br>
              <a:rPr lang="sv-SE" sz="1600" b="0" i="0" kern="1200" dirty="0">
                <a:solidFill>
                  <a:schemeClr val="tx1"/>
                </a:solidFill>
                <a:effectLst/>
                <a:latin typeface="Arial" panose="020B0604020202020204" pitchFamily="34" charset="0"/>
                <a:ea typeface="+mn-ea"/>
                <a:cs typeface="+mn-cs"/>
              </a:rPr>
            </a:br>
            <a:r>
              <a:rPr lang="en-GB" sz="1600" b="0" i="0" u="none" strike="noStrike" kern="1200" dirty="0">
                <a:solidFill>
                  <a:schemeClr val="tx1"/>
                </a:solidFill>
                <a:effectLst/>
                <a:latin typeface="Arial" panose="020B0604020202020204" pitchFamily="34" charset="0"/>
                <a:ea typeface="+mn-ea"/>
                <a:cs typeface="+mn-cs"/>
              </a:rPr>
              <a:t>This is where the rules of the game at work are set: salary increases, working hours, flexibility, time off, pensions and much more.</a:t>
            </a:r>
          </a:p>
          <a:p>
            <a:r>
              <a:rPr lang="en-GB" sz="1600" b="0" i="0" kern="1200" dirty="0">
                <a:solidFill>
                  <a:schemeClr val="tx1"/>
                </a:solidFill>
                <a:effectLst/>
                <a:latin typeface="Arial" panose="020B0604020202020204" pitchFamily="34" charset="0"/>
                <a:ea typeface="+mn-ea"/>
                <a:cs typeface="+mn-cs"/>
              </a:rPr>
              <a:t>The fact that we have collective agreements with clear rules and conditions is safe and good - for both employees and employers. </a:t>
            </a:r>
          </a:p>
          <a:p>
            <a:br>
              <a:rPr lang="sv-SE" sz="1600" b="0" i="0" kern="1200" dirty="0">
                <a:solidFill>
                  <a:schemeClr val="tx1"/>
                </a:solidFill>
                <a:effectLst/>
                <a:latin typeface="Arial" panose="020B0604020202020204" pitchFamily="34" charset="0"/>
                <a:ea typeface="+mn-ea"/>
                <a:cs typeface="+mn-cs"/>
              </a:rPr>
            </a:br>
            <a:r>
              <a:rPr lang="en-GB" sz="1600" b="0" i="0" kern="1200" dirty="0">
                <a:solidFill>
                  <a:schemeClr val="tx1"/>
                </a:solidFill>
                <a:effectLst/>
                <a:latin typeface="Arial" panose="020B0604020202020204" pitchFamily="34" charset="0"/>
                <a:ea typeface="+mn-ea"/>
                <a:cs typeface="+mn-cs"/>
              </a:rPr>
              <a:t>But in a collective bargaining round, we will try to agree on how the various rules and conditions should be designed. It is not always easy, employees and employers may have different interests that need to meet in order to reach a new agreement. It is therefore important that we come to the negotiations well prepared and that we know what is important to prioritise.</a:t>
            </a:r>
            <a:br>
              <a:rPr lang="sv-SE" sz="1600" b="0" i="0" kern="1200" dirty="0">
                <a:solidFill>
                  <a:schemeClr val="tx1"/>
                </a:solidFill>
                <a:effectLst/>
                <a:latin typeface="Arial" panose="020B0604020202020204" pitchFamily="34" charset="0"/>
                <a:ea typeface="+mn-ea"/>
                <a:cs typeface="+mn-cs"/>
              </a:rPr>
            </a:br>
            <a:br>
              <a:rPr lang="sv-SE" sz="1600" b="0" i="0" kern="1200" dirty="0">
                <a:solidFill>
                  <a:schemeClr val="tx1"/>
                </a:solidFill>
                <a:effectLst/>
                <a:latin typeface="Arial" panose="020B0604020202020204" pitchFamily="34" charset="0"/>
                <a:ea typeface="+mn-ea"/>
                <a:cs typeface="+mn-cs"/>
              </a:rPr>
            </a:br>
            <a:r>
              <a:rPr lang="en-GB" sz="1600" b="0" i="0" kern="1200" dirty="0">
                <a:solidFill>
                  <a:schemeClr val="tx1"/>
                </a:solidFill>
                <a:effectLst/>
                <a:latin typeface="Arial" panose="020B0604020202020204" pitchFamily="34" charset="0"/>
                <a:ea typeface="+mn-ea"/>
                <a:cs typeface="+mn-cs"/>
              </a:rPr>
              <a:t>In the </a:t>
            </a:r>
            <a:r>
              <a:rPr lang="en-GB" sz="1600" b="0" i="0" u="none" strike="noStrike" kern="1200" dirty="0">
                <a:solidFill>
                  <a:schemeClr val="tx1"/>
                </a:solidFill>
                <a:effectLst/>
                <a:latin typeface="Arial" panose="020B0604020202020204" pitchFamily="34" charset="0"/>
                <a:ea typeface="+mn-ea"/>
                <a:cs typeface="+mn-cs"/>
              </a:rPr>
              <a:t>spring of 2026, the members have set their priorities and this will be the basis for the demands that Unionen presents. Unionen does not pursue issues they think are important, but issues the members say </a:t>
            </a:r>
            <a:r>
              <a:rPr lang="en-GB" sz="1600" b="0" i="1" u="none" strike="noStrike" kern="1200" dirty="0">
                <a:solidFill>
                  <a:schemeClr val="tx1"/>
                </a:solidFill>
                <a:effectLst/>
                <a:latin typeface="Arial" panose="020B0604020202020204" pitchFamily="34" charset="0"/>
                <a:ea typeface="+mn-ea"/>
                <a:cs typeface="+mn-cs"/>
              </a:rPr>
              <a:t>are</a:t>
            </a:r>
            <a:r>
              <a:rPr lang="en-GB" sz="1600" b="0" i="0" u="none" strike="noStrike" kern="1200" dirty="0">
                <a:solidFill>
                  <a:schemeClr val="tx1"/>
                </a:solidFill>
                <a:effectLst/>
                <a:latin typeface="Arial" panose="020B0604020202020204" pitchFamily="34" charset="0"/>
                <a:ea typeface="+mn-ea"/>
                <a:cs typeface="+mn-cs"/>
              </a:rPr>
              <a:t> important.</a:t>
            </a:r>
            <a:endParaRPr lang="sv-SE" dirty="0"/>
          </a:p>
        </p:txBody>
      </p:sp>
      <p:sp>
        <p:nvSpPr>
          <p:cNvPr id="4" name="Platshållare för bildnummer 3"/>
          <p:cNvSpPr>
            <a:spLocks noGrp="1"/>
          </p:cNvSpPr>
          <p:nvPr>
            <p:ph type="sldNum" sz="quarter" idx="5"/>
          </p:nvPr>
        </p:nvSpPr>
        <p:spPr/>
        <p:txBody>
          <a:bodyPr/>
          <a:lstStyle/>
          <a:p>
            <a:fld id="{07A8ACA6-C841-674B-B8D6-1F7FC3C6174E}" type="slidenum">
              <a:rPr lang="sv-SE" smtClean="0"/>
              <a:pPr/>
              <a:t>5</a:t>
            </a:fld>
            <a:endParaRPr lang="sv-SE" dirty="0"/>
          </a:p>
        </p:txBody>
      </p:sp>
    </p:spTree>
    <p:extLst>
      <p:ext uri="{BB962C8B-B14F-4D97-AF65-F5344CB8AC3E}">
        <p14:creationId xmlns:p14="http://schemas.microsoft.com/office/powerpoint/2010/main" val="4574005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pPr rtl="0" fontAlgn="base"/>
            <a:r>
              <a:rPr lang="en-GB" sz="1600" b="0" i="0" u="none" strike="noStrike" kern="1200" dirty="0">
                <a:solidFill>
                  <a:schemeClr val="tx1"/>
                </a:solidFill>
                <a:effectLst/>
                <a:latin typeface="Arial" panose="020B0604020202020204" pitchFamily="34" charset="0"/>
                <a:ea typeface="+mn-ea"/>
                <a:cs typeface="+mn-cs"/>
              </a:rPr>
              <a:t>The sector negotiating committees are the members' voice throughout the negotiation process. Which people should be included in the sector negotiating committees has been proposed by members. Democratically elected by the Unionen National Council (</a:t>
            </a:r>
            <a:r>
              <a:rPr lang="en-GB" sz="1600" b="0" i="0" u="none" strike="noStrike" kern="1200" dirty="0" err="1">
                <a:solidFill>
                  <a:schemeClr val="tx1"/>
                </a:solidFill>
                <a:effectLst/>
                <a:latin typeface="Arial" panose="020B0604020202020204" pitchFamily="34" charset="0"/>
                <a:ea typeface="+mn-ea"/>
                <a:cs typeface="+mn-cs"/>
              </a:rPr>
              <a:t>förbundsråd</a:t>
            </a:r>
            <a:r>
              <a:rPr lang="en-GB" sz="1600" b="0" i="0" u="none" strike="noStrike" kern="1200" dirty="0">
                <a:solidFill>
                  <a:schemeClr val="tx1"/>
                </a:solidFill>
                <a:effectLst/>
                <a:latin typeface="Arial" panose="020B0604020202020204" pitchFamily="34" charset="0"/>
                <a:ea typeface="+mn-ea"/>
                <a:cs typeface="+mn-cs"/>
              </a:rPr>
              <a:t>) last spring. The members of the sector negotiating committees are elected representatives who work at different companies within the various agreement areas covered by the sector negotiating committee. They contribute with knowledge and experience about challenges and what can be good solutions for the industry they work in.</a:t>
            </a:r>
          </a:p>
          <a:p>
            <a:pPr rtl="0" fontAlgn="base"/>
            <a:br>
              <a:rPr lang="sv-SE" sz="1600" b="0" i="0" u="none" strike="noStrike" kern="1200" dirty="0">
                <a:solidFill>
                  <a:schemeClr val="tx1"/>
                </a:solidFill>
                <a:effectLst/>
                <a:latin typeface="Arial" panose="020B0604020202020204" pitchFamily="34" charset="0"/>
                <a:ea typeface="+mn-ea"/>
                <a:cs typeface="+mn-cs"/>
              </a:rPr>
            </a:br>
            <a:r>
              <a:rPr lang="en-GB" sz="1600" b="0" i="0" u="none" strike="noStrike" kern="1200" dirty="0">
                <a:solidFill>
                  <a:schemeClr val="tx1"/>
                </a:solidFill>
                <a:effectLst/>
                <a:latin typeface="Arial" panose="020B0604020202020204" pitchFamily="34" charset="0"/>
                <a:ea typeface="+mn-ea"/>
                <a:cs typeface="+mn-cs"/>
              </a:rPr>
              <a:t>In total, there are 13 sector negotiating committees.</a:t>
            </a:r>
          </a:p>
          <a:p>
            <a:pPr rtl="0" fontAlgn="base"/>
            <a:r>
              <a:rPr lang="en-GB" sz="1600" b="0" i="0" u="none" strike="noStrike" kern="1200" dirty="0">
                <a:solidFill>
                  <a:schemeClr val="tx1"/>
                </a:solidFill>
                <a:effectLst/>
                <a:latin typeface="Arial" panose="020B0604020202020204" pitchFamily="34" charset="0"/>
                <a:ea typeface="+mn-ea"/>
                <a:cs typeface="+mn-cs"/>
              </a:rPr>
              <a:t>They develop demands for each area of agreement, based on the priorities that have been collected and proposals that have been presented in motions.</a:t>
            </a:r>
          </a:p>
          <a:p>
            <a:pPr rtl="0" fontAlgn="base"/>
            <a:r>
              <a:rPr lang="en-GB" sz="1600" b="0" i="0" u="none" strike="noStrike" kern="1200" dirty="0">
                <a:solidFill>
                  <a:schemeClr val="tx1"/>
                </a:solidFill>
                <a:effectLst/>
                <a:latin typeface="Arial" panose="020B0604020202020204" pitchFamily="34" charset="0"/>
                <a:ea typeface="+mn-ea"/>
                <a:cs typeface="+mn-cs"/>
              </a:rPr>
              <a:t>
Their work, which is now starting, is a large and important part of the collective bargaining negotiations. They take responsibility for ensuring that the demands and proposals presented are adapted to the reality of your industry and workplace. </a:t>
            </a:r>
          </a:p>
          <a:p>
            <a:pPr rtl="0" fontAlgn="base"/>
            <a:r>
              <a:rPr lang="en-GB" sz="1600" b="0" i="0" u="none" strike="noStrike" kern="1200" dirty="0">
                <a:solidFill>
                  <a:schemeClr val="tx1"/>
                </a:solidFill>
                <a:effectLst/>
                <a:latin typeface="Arial" panose="020B0604020202020204" pitchFamily="34" charset="0"/>
                <a:ea typeface="+mn-ea"/>
                <a:cs typeface="+mn-cs"/>
              </a:rPr>
              <a:t>They follow the negotiations, pursue Unionen's line and make sure that they stand up for what has been promised.</a:t>
            </a:r>
          </a:p>
          <a:p>
            <a:pPr rtl="0" fontAlgn="base"/>
            <a:br>
              <a:rPr lang="sv-SE" sz="1600" b="0" i="0" u="none" strike="noStrike" kern="1200" dirty="0">
                <a:solidFill>
                  <a:schemeClr val="tx1"/>
                </a:solidFill>
                <a:effectLst/>
                <a:latin typeface="Arial" panose="020B0604020202020204" pitchFamily="34" charset="0"/>
                <a:ea typeface="+mn-ea"/>
                <a:cs typeface="+mn-cs"/>
              </a:rPr>
            </a:br>
            <a:r>
              <a:rPr lang="en-GB" sz="1600" b="0" i="0" u="none" strike="noStrike" kern="1200" dirty="0">
                <a:solidFill>
                  <a:schemeClr val="tx1"/>
                </a:solidFill>
                <a:effectLst/>
                <a:latin typeface="Arial" panose="020B0604020202020204" pitchFamily="34" charset="0"/>
                <a:ea typeface="+mn-ea"/>
                <a:cs typeface="+mn-cs"/>
              </a:rPr>
              <a:t>And most importantly, they ensure that contracts truly reflect the reality of the workplace.</a:t>
            </a:r>
            <a:br>
              <a:rPr lang="sv-SE" sz="1600" b="0" i="0" u="none" strike="noStrike" kern="1200" dirty="0">
                <a:solidFill>
                  <a:schemeClr val="tx1"/>
                </a:solidFill>
                <a:effectLst/>
                <a:latin typeface="Arial" panose="020B0604020202020204" pitchFamily="34" charset="0"/>
                <a:ea typeface="+mn-ea"/>
                <a:cs typeface="+mn-cs"/>
              </a:rPr>
            </a:br>
            <a:endParaRPr lang="sv-SE" sz="1600" b="0" i="0" u="none" strike="noStrike" kern="1200" dirty="0">
              <a:solidFill>
                <a:schemeClr val="tx1"/>
              </a:solidFill>
              <a:effectLst/>
              <a:latin typeface="Arial" panose="020B0604020202020204" pitchFamily="34" charset="0"/>
              <a:ea typeface="+mn-ea"/>
              <a:cs typeface="+mn-cs"/>
            </a:endParaRPr>
          </a:p>
          <a:p>
            <a:pPr marL="0" marR="0" lvl="0" indent="0" algn="l" defTabSz="1219170" rtl="0" eaLnBrk="1" fontAlgn="base" latinLnBrk="0" hangingPunct="1">
              <a:lnSpc>
                <a:spcPct val="100000"/>
              </a:lnSpc>
              <a:spcBef>
                <a:spcPts val="0"/>
              </a:spcBef>
              <a:spcAft>
                <a:spcPts val="0"/>
              </a:spcAft>
              <a:buClrTx/>
              <a:buSzTx/>
              <a:buFontTx/>
              <a:buNone/>
              <a:tabLst/>
              <a:defRPr/>
            </a:pPr>
            <a:r>
              <a:rPr lang="en-GB" sz="1600" b="0" i="0" u="none" strike="noStrike" kern="1200" dirty="0">
                <a:solidFill>
                  <a:schemeClr val="tx1"/>
                </a:solidFill>
                <a:effectLst/>
                <a:latin typeface="Arial" panose="020B0604020202020204" pitchFamily="34" charset="0"/>
                <a:ea typeface="+mn-ea"/>
                <a:cs typeface="+mn-cs"/>
              </a:rPr>
              <a:t>On Unionen's website, you can find your sector negotiating committee and see which people represent you in it. </a:t>
            </a:r>
            <a:br>
              <a:rPr lang="sv-SE" sz="1600" b="0" i="0" u="none" strike="noStrike" kern="1200" dirty="0">
                <a:solidFill>
                  <a:schemeClr val="tx1"/>
                </a:solidFill>
                <a:effectLst/>
                <a:latin typeface="Arial" panose="020B0604020202020204" pitchFamily="34" charset="0"/>
                <a:ea typeface="+mn-ea"/>
                <a:cs typeface="+mn-cs"/>
              </a:rPr>
            </a:br>
            <a:r>
              <a:rPr lang="en-GB" dirty="0">
                <a:solidFill>
                  <a:srgbClr val="17A624"/>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unionen.se/rad-och-</a:t>
            </a:r>
            <a:r>
              <a:rPr lang="en-GB" dirty="0" err="1">
                <a:solidFill>
                  <a:srgbClr val="17A624"/>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stod</a:t>
            </a:r>
            <a:r>
              <a:rPr lang="en-GB" dirty="0">
                <a:solidFill>
                  <a:srgbClr val="17A624"/>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a:t>
            </a:r>
            <a:r>
              <a:rPr lang="en-GB" dirty="0" err="1">
                <a:solidFill>
                  <a:srgbClr val="17A624"/>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branschdelegationer</a:t>
            </a:r>
            <a:endParaRPr lang="sv-SE" dirty="0">
              <a:solidFill>
                <a:srgbClr val="17A624"/>
              </a:solidFill>
              <a:latin typeface="Arial" panose="020B0604020202020204" pitchFamily="34" charset="0"/>
              <a:cs typeface="Arial" panose="020B0604020202020204" pitchFamily="34" charset="0"/>
            </a:endParaRPr>
          </a:p>
          <a:p>
            <a:pPr rtl="0" fontAlgn="base"/>
            <a:br>
              <a:rPr lang="sv-SE" sz="1600" b="0" i="0" u="none" strike="noStrike" kern="1200" dirty="0">
                <a:solidFill>
                  <a:schemeClr val="tx1"/>
                </a:solidFill>
                <a:effectLst/>
                <a:latin typeface="Arial" panose="020B0604020202020204" pitchFamily="34" charset="0"/>
                <a:ea typeface="+mn-ea"/>
                <a:cs typeface="+mn-cs"/>
              </a:rPr>
            </a:br>
            <a:endParaRPr lang="en-US" sz="1600" b="0" i="0" kern="1200" dirty="0">
              <a:solidFill>
                <a:schemeClr val="tx1"/>
              </a:solidFill>
              <a:effectLst/>
              <a:latin typeface="Arial" panose="020B0604020202020204" pitchFamily="34" charset="0"/>
              <a:ea typeface="+mn-ea"/>
              <a:cs typeface="+mn-cs"/>
            </a:endParaRPr>
          </a:p>
          <a:p>
            <a:pPr rtl="0" fontAlgn="base"/>
            <a:endParaRPr lang="en-US" sz="1600" b="0" i="0" kern="1200" dirty="0">
              <a:solidFill>
                <a:schemeClr val="tx1"/>
              </a:solidFill>
              <a:effectLst/>
              <a:latin typeface="Arial" panose="020B0604020202020204" pitchFamily="34" charset="0"/>
              <a:ea typeface="+mn-ea"/>
              <a:cs typeface="+mn-cs"/>
            </a:endParaRPr>
          </a:p>
        </p:txBody>
      </p:sp>
      <p:sp>
        <p:nvSpPr>
          <p:cNvPr id="4" name="Platshållare för bildnummer 3"/>
          <p:cNvSpPr>
            <a:spLocks noGrp="1"/>
          </p:cNvSpPr>
          <p:nvPr>
            <p:ph type="sldNum" sz="quarter" idx="5"/>
          </p:nvPr>
        </p:nvSpPr>
        <p:spPr/>
        <p:txBody>
          <a:bodyPr/>
          <a:lstStyle/>
          <a:p>
            <a:fld id="{07A8ACA6-C841-674B-B8D6-1F7FC3C6174E}" type="slidenum">
              <a:rPr lang="sv-SE" smtClean="0"/>
              <a:pPr/>
              <a:t>6</a:t>
            </a:fld>
            <a:endParaRPr lang="sv-SE" dirty="0"/>
          </a:p>
        </p:txBody>
      </p:sp>
    </p:spTree>
    <p:extLst>
      <p:ext uri="{BB962C8B-B14F-4D97-AF65-F5344CB8AC3E}">
        <p14:creationId xmlns:p14="http://schemas.microsoft.com/office/powerpoint/2010/main" val="28393873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en-GB" sz="1600" b="0" i="0" kern="1200" dirty="0">
                <a:solidFill>
                  <a:schemeClr val="tx1"/>
                </a:solidFill>
                <a:effectLst/>
                <a:latin typeface="Arial" panose="020B0604020202020204" pitchFamily="34" charset="0"/>
                <a:ea typeface="+mn-ea"/>
                <a:cs typeface="+mn-cs"/>
              </a:rPr>
              <a:t>During the spring of 2026, members have told us what they want through the </a:t>
            </a:r>
            <a:r>
              <a:rPr lang="en-GB" sz="1600" b="0" i="0" kern="1200" dirty="0" err="1">
                <a:solidFill>
                  <a:schemeClr val="tx1"/>
                </a:solidFill>
                <a:effectLst/>
                <a:latin typeface="Arial" panose="020B0604020202020204" pitchFamily="34" charset="0"/>
                <a:ea typeface="+mn-ea"/>
                <a:cs typeface="+mn-cs"/>
              </a:rPr>
              <a:t>Tyck</a:t>
            </a:r>
            <a:r>
              <a:rPr lang="en-GB" sz="1600" b="0" i="0" kern="1200" dirty="0">
                <a:solidFill>
                  <a:schemeClr val="tx1"/>
                </a:solidFill>
                <a:effectLst/>
                <a:latin typeface="Arial" panose="020B0604020202020204" pitchFamily="34" charset="0"/>
                <a:ea typeface="+mn-ea"/>
                <a:cs typeface="+mn-cs"/>
              </a:rPr>
              <a:t> till survey, regional agreement conferences and motions. This forms the basis for the direction of the collective bargaining negotiations that appointed members decided on at the Collective Bargaining Council in September 2026.</a:t>
            </a:r>
          </a:p>
          <a:p>
            <a:endParaRPr lang="sv-SE" sz="1600" b="0" i="0" kern="1200" dirty="0">
              <a:solidFill>
                <a:schemeClr val="tx1"/>
              </a:solidFill>
              <a:effectLst/>
              <a:latin typeface="Arial" panose="020B0604020202020204" pitchFamily="34" charset="0"/>
              <a:ea typeface="+mn-ea"/>
              <a:cs typeface="+mn-cs"/>
            </a:endParaRPr>
          </a:p>
          <a:p>
            <a:r>
              <a:rPr lang="en-GB" sz="1600" b="0" i="0" kern="1200" dirty="0">
                <a:solidFill>
                  <a:schemeClr val="tx1"/>
                </a:solidFill>
                <a:effectLst/>
                <a:latin typeface="Arial" panose="020B0604020202020204" pitchFamily="34" charset="0"/>
                <a:ea typeface="+mn-ea"/>
                <a:cs typeface="+mn-cs"/>
              </a:rPr>
              <a:t>The focus sets out Unionen's priorities and is the starting point for the collective bargaining negotiations, which will begin in early 2027. The sector negotiating committees then formulate the concrete demands for the agreement area that you are covered by.</a:t>
            </a:r>
          </a:p>
          <a:p>
            <a:endParaRPr lang="sv-SE" sz="1600" b="0" i="0" kern="1200" dirty="0">
              <a:solidFill>
                <a:schemeClr val="tx1"/>
              </a:solidFill>
              <a:effectLst/>
              <a:latin typeface="Arial" panose="020B0604020202020204" pitchFamily="34" charset="0"/>
              <a:ea typeface="+mn-ea"/>
              <a:cs typeface="+mn-cs"/>
            </a:endParaRPr>
          </a:p>
          <a:p>
            <a:r>
              <a:rPr lang="en-GB" sz="1600" b="0" i="0" kern="1200" dirty="0">
                <a:solidFill>
                  <a:schemeClr val="tx1"/>
                </a:solidFill>
                <a:effectLst/>
                <a:latin typeface="Arial" panose="020B0604020202020204" pitchFamily="34" charset="0"/>
                <a:ea typeface="+mn-ea"/>
                <a:cs typeface="+mn-cs"/>
              </a:rPr>
              <a:t>At the </a:t>
            </a:r>
            <a:r>
              <a:rPr lang="en-GB" sz="1600" b="0" i="0" u="none" strike="noStrike" kern="1200" dirty="0">
                <a:solidFill>
                  <a:schemeClr val="tx1"/>
                </a:solidFill>
                <a:effectLst/>
                <a:latin typeface="Arial" panose="020B0604020202020204" pitchFamily="34" charset="0"/>
                <a:ea typeface="+mn-ea"/>
                <a:cs typeface="+mn-cs"/>
              </a:rPr>
              <a:t>Unionen National Council in </a:t>
            </a:r>
            <a:r>
              <a:rPr lang="en-GB" sz="1600" b="0" i="0" u="none" strike="noStrike" kern="1200" dirty="0" err="1">
                <a:solidFill>
                  <a:schemeClr val="tx1"/>
                </a:solidFill>
                <a:effectLst/>
                <a:latin typeface="Arial" panose="020B0604020202020204" pitchFamily="34" charset="0"/>
                <a:ea typeface="+mn-ea"/>
                <a:cs typeface="+mn-cs"/>
              </a:rPr>
              <a:t>september</a:t>
            </a:r>
            <a:r>
              <a:rPr lang="en-GB" sz="1600" b="0" i="0" u="none" strike="noStrike" kern="1200" dirty="0">
                <a:solidFill>
                  <a:schemeClr val="tx1"/>
                </a:solidFill>
                <a:effectLst/>
                <a:latin typeface="Arial" panose="020B0604020202020204" pitchFamily="34" charset="0"/>
                <a:ea typeface="+mn-ea"/>
                <a:cs typeface="+mn-cs"/>
              </a:rPr>
              <a:t> </a:t>
            </a:r>
            <a:r>
              <a:rPr lang="en-GB" sz="1600" b="0" i="0" kern="1200" dirty="0">
                <a:solidFill>
                  <a:schemeClr val="tx1"/>
                </a:solidFill>
                <a:effectLst/>
                <a:latin typeface="Arial" panose="020B0604020202020204" pitchFamily="34" charset="0"/>
                <a:ea typeface="+mn-ea"/>
                <a:cs typeface="+mn-cs"/>
              </a:rPr>
              <a:t>(</a:t>
            </a:r>
            <a:r>
              <a:rPr lang="en-GB" sz="1600" b="0" i="0" kern="1200" dirty="0" err="1">
                <a:solidFill>
                  <a:schemeClr val="tx1"/>
                </a:solidFill>
                <a:effectLst/>
                <a:latin typeface="Arial" panose="020B0604020202020204" pitchFamily="34" charset="0"/>
                <a:ea typeface="+mn-ea"/>
                <a:cs typeface="+mn-cs"/>
              </a:rPr>
              <a:t>Avtalsförbundsrådet</a:t>
            </a:r>
            <a:r>
              <a:rPr lang="en-GB" sz="1600" b="0" i="0" kern="1200" dirty="0">
                <a:solidFill>
                  <a:schemeClr val="tx1"/>
                </a:solidFill>
                <a:effectLst/>
                <a:latin typeface="Arial" panose="020B0604020202020204" pitchFamily="34" charset="0"/>
                <a:ea typeface="+mn-ea"/>
                <a:cs typeface="+mn-cs"/>
              </a:rPr>
              <a:t>), the motions that had been submitted were also discussed by elected representatives. Many motions were sent on to the sector negotiating committees (</a:t>
            </a:r>
            <a:r>
              <a:rPr lang="en-GB" sz="1600" b="0" i="0" kern="1200" dirty="0" err="1">
                <a:solidFill>
                  <a:schemeClr val="tx1"/>
                </a:solidFill>
                <a:effectLst/>
                <a:latin typeface="Arial" panose="020B0604020202020204" pitchFamily="34" charset="0"/>
                <a:ea typeface="+mn-ea"/>
                <a:cs typeface="+mn-cs"/>
              </a:rPr>
              <a:t>branschdelegationer</a:t>
            </a:r>
            <a:r>
              <a:rPr lang="en-GB" sz="1600" b="0" i="0" kern="1200" dirty="0">
                <a:solidFill>
                  <a:schemeClr val="tx1"/>
                </a:solidFill>
                <a:effectLst/>
                <a:latin typeface="Arial" panose="020B0604020202020204" pitchFamily="34" charset="0"/>
                <a:ea typeface="+mn-ea"/>
                <a:cs typeface="+mn-cs"/>
              </a:rPr>
              <a:t>). On the basis of the motions and the decided direction, the committees will now formulate the demands for each of the 67 agreement areas that will be renegotiated in 2027.</a:t>
            </a:r>
          </a:p>
          <a:p>
            <a:endParaRPr lang="sv-SE" sz="1600" b="0" i="0" kern="1200" dirty="0">
              <a:solidFill>
                <a:schemeClr val="tx1"/>
              </a:solidFill>
              <a:effectLst/>
              <a:latin typeface="Arial" panose="020B0604020202020204" pitchFamily="34" charset="0"/>
              <a:ea typeface="+mn-ea"/>
              <a:cs typeface="+mn-cs"/>
            </a:endParaRPr>
          </a:p>
          <a:p>
            <a:r>
              <a:rPr lang="sv-SE" sz="1600" b="0" i="0" kern="1200" dirty="0">
                <a:solidFill>
                  <a:schemeClr val="tx1"/>
                </a:solidFill>
                <a:effectLst/>
                <a:latin typeface="Arial" panose="020B0604020202020204" pitchFamily="34" charset="0"/>
                <a:ea typeface="+mn-ea"/>
                <a:cs typeface="+mn-cs"/>
              </a:rPr>
              <a:t>The policy decision </a:t>
            </a:r>
            <a:r>
              <a:rPr lang="sv-SE" sz="1600" b="0" i="0" kern="1200" dirty="0" err="1">
                <a:solidFill>
                  <a:schemeClr val="tx1"/>
                </a:solidFill>
                <a:effectLst/>
                <a:latin typeface="Arial" panose="020B0604020202020204" pitchFamily="34" charset="0"/>
                <a:ea typeface="+mn-ea"/>
                <a:cs typeface="+mn-cs"/>
              </a:rPr>
              <a:t>states</a:t>
            </a:r>
            <a:r>
              <a:rPr lang="sv-SE" sz="1600" b="0" i="0" kern="1200" dirty="0">
                <a:solidFill>
                  <a:schemeClr val="tx1"/>
                </a:solidFill>
                <a:effectLst/>
                <a:latin typeface="Arial" panose="020B0604020202020204" pitchFamily="34" charset="0"/>
                <a:ea typeface="+mn-ea"/>
                <a:cs typeface="+mn-cs"/>
              </a:rPr>
              <a:t> </a:t>
            </a:r>
            <a:r>
              <a:rPr lang="sv-SE" sz="1600" b="0" i="0" kern="1200" dirty="0" err="1">
                <a:solidFill>
                  <a:schemeClr val="tx1"/>
                </a:solidFill>
                <a:effectLst/>
                <a:latin typeface="Arial" panose="020B0604020202020204" pitchFamily="34" charset="0"/>
                <a:ea typeface="+mn-ea"/>
                <a:cs typeface="+mn-cs"/>
              </a:rPr>
              <a:t>that</a:t>
            </a:r>
            <a:r>
              <a:rPr lang="sv-SE" sz="1600" b="0" i="0" kern="1200" dirty="0">
                <a:solidFill>
                  <a:schemeClr val="tx1"/>
                </a:solidFill>
                <a:effectLst/>
                <a:latin typeface="Arial" panose="020B0604020202020204" pitchFamily="34" charset="0"/>
                <a:ea typeface="+mn-ea"/>
                <a:cs typeface="+mn-cs"/>
              </a:rPr>
              <a:t> Unionen must </a:t>
            </a:r>
            <a:r>
              <a:rPr lang="sv-SE" sz="1600" b="0" i="0" kern="1200" dirty="0" err="1">
                <a:solidFill>
                  <a:schemeClr val="tx1"/>
                </a:solidFill>
                <a:effectLst/>
                <a:latin typeface="Arial" panose="020B0604020202020204" pitchFamily="34" charset="0"/>
                <a:ea typeface="+mn-ea"/>
                <a:cs typeface="+mn-cs"/>
              </a:rPr>
              <a:t>secure</a:t>
            </a:r>
            <a:r>
              <a:rPr lang="sv-SE" sz="1600" b="0" i="0" kern="1200" dirty="0">
                <a:solidFill>
                  <a:schemeClr val="tx1"/>
                </a:solidFill>
                <a:effectLst/>
                <a:latin typeface="Arial" panose="020B0604020202020204" pitchFamily="34" charset="0"/>
                <a:ea typeface="+mn-ea"/>
                <a:cs typeface="+mn-cs"/>
              </a:rPr>
              <a:t> a fair </a:t>
            </a:r>
            <a:r>
              <a:rPr lang="sv-SE" sz="1600" b="0" i="0" kern="1200" dirty="0" err="1">
                <a:solidFill>
                  <a:schemeClr val="tx1"/>
                </a:solidFill>
                <a:effectLst/>
                <a:latin typeface="Arial" panose="020B0604020202020204" pitchFamily="34" charset="0"/>
                <a:ea typeface="+mn-ea"/>
                <a:cs typeface="+mn-cs"/>
              </a:rPr>
              <a:t>share</a:t>
            </a:r>
            <a:r>
              <a:rPr lang="sv-SE" sz="1600" b="0" i="0" kern="1200" dirty="0">
                <a:solidFill>
                  <a:schemeClr val="tx1"/>
                </a:solidFill>
                <a:effectLst/>
                <a:latin typeface="Arial" panose="020B0604020202020204" pitchFamily="34" charset="0"/>
                <a:ea typeface="+mn-ea"/>
                <a:cs typeface="+mn-cs"/>
              </a:rPr>
              <a:t> </a:t>
            </a:r>
            <a:r>
              <a:rPr lang="sv-SE" sz="1600" b="0" i="0" kern="1200" dirty="0" err="1">
                <a:solidFill>
                  <a:schemeClr val="tx1"/>
                </a:solidFill>
                <a:effectLst/>
                <a:latin typeface="Arial" panose="020B0604020202020204" pitchFamily="34" charset="0"/>
                <a:ea typeface="+mn-ea"/>
                <a:cs typeface="+mn-cs"/>
              </a:rPr>
              <a:t>of</a:t>
            </a:r>
            <a:r>
              <a:rPr lang="sv-SE" sz="1600" b="0" i="0" kern="1200" dirty="0">
                <a:solidFill>
                  <a:schemeClr val="tx1"/>
                </a:solidFill>
                <a:effectLst/>
                <a:latin typeface="Arial" panose="020B0604020202020204" pitchFamily="34" charset="0"/>
                <a:ea typeface="+mn-ea"/>
                <a:cs typeface="+mn-cs"/>
              </a:rPr>
              <a:t> </a:t>
            </a:r>
            <a:r>
              <a:rPr lang="sv-SE" sz="1600" b="0" i="0" kern="1200" dirty="0" err="1">
                <a:solidFill>
                  <a:schemeClr val="tx1"/>
                </a:solidFill>
                <a:effectLst/>
                <a:latin typeface="Arial" panose="020B0604020202020204" pitchFamily="34" charset="0"/>
                <a:ea typeface="+mn-ea"/>
                <a:cs typeface="+mn-cs"/>
              </a:rPr>
              <a:t>economic</a:t>
            </a:r>
            <a:r>
              <a:rPr lang="sv-SE" sz="1600" b="0" i="0" kern="1200" dirty="0">
                <a:solidFill>
                  <a:schemeClr val="tx1"/>
                </a:solidFill>
                <a:effectLst/>
                <a:latin typeface="Arial" panose="020B0604020202020204" pitchFamily="34" charset="0"/>
                <a:ea typeface="+mn-ea"/>
                <a:cs typeface="+mn-cs"/>
              </a:rPr>
              <a:t> </a:t>
            </a:r>
            <a:r>
              <a:rPr lang="sv-SE" sz="1600" b="0" i="0" kern="1200" dirty="0" err="1">
                <a:solidFill>
                  <a:schemeClr val="tx1"/>
                </a:solidFill>
                <a:effectLst/>
                <a:latin typeface="Arial" panose="020B0604020202020204" pitchFamily="34" charset="0"/>
                <a:ea typeface="+mn-ea"/>
                <a:cs typeface="+mn-cs"/>
              </a:rPr>
              <a:t>growth</a:t>
            </a:r>
            <a:r>
              <a:rPr lang="sv-SE" sz="1600" b="0" i="0" kern="1200" dirty="0">
                <a:solidFill>
                  <a:schemeClr val="tx1"/>
                </a:solidFill>
                <a:effectLst/>
                <a:latin typeface="Arial" panose="020B0604020202020204" pitchFamily="34" charset="0"/>
                <a:ea typeface="+mn-ea"/>
                <a:cs typeface="+mn-cs"/>
              </a:rPr>
              <a:t> </a:t>
            </a:r>
            <a:r>
              <a:rPr lang="sv-SE" sz="1600" b="0" i="0" kern="1200" dirty="0" err="1">
                <a:solidFill>
                  <a:schemeClr val="tx1"/>
                </a:solidFill>
                <a:effectLst/>
                <a:latin typeface="Arial" panose="020B0604020202020204" pitchFamily="34" charset="0"/>
                <a:ea typeface="+mn-ea"/>
                <a:cs typeface="+mn-cs"/>
              </a:rPr>
              <a:t>through</a:t>
            </a:r>
            <a:r>
              <a:rPr lang="sv-SE" sz="1600" b="0" i="0" kern="1200" dirty="0">
                <a:solidFill>
                  <a:schemeClr val="tx1"/>
                </a:solidFill>
                <a:effectLst/>
                <a:latin typeface="Arial" panose="020B0604020202020204" pitchFamily="34" charset="0"/>
                <a:ea typeface="+mn-ea"/>
                <a:cs typeface="+mn-cs"/>
              </a:rPr>
              <a:t> </a:t>
            </a:r>
            <a:r>
              <a:rPr lang="sv-SE" sz="1600" b="0" i="0" kern="1200" dirty="0" err="1">
                <a:solidFill>
                  <a:schemeClr val="tx1"/>
                </a:solidFill>
                <a:effectLst/>
                <a:latin typeface="Arial" panose="020B0604020202020204" pitchFamily="34" charset="0"/>
                <a:ea typeface="+mn-ea"/>
                <a:cs typeface="+mn-cs"/>
              </a:rPr>
              <a:t>collective</a:t>
            </a:r>
            <a:r>
              <a:rPr lang="sv-SE" sz="1600" b="0" i="0" kern="1200" dirty="0">
                <a:solidFill>
                  <a:schemeClr val="tx1"/>
                </a:solidFill>
                <a:effectLst/>
                <a:latin typeface="Arial" panose="020B0604020202020204" pitchFamily="34" charset="0"/>
                <a:ea typeface="+mn-ea"/>
                <a:cs typeface="+mn-cs"/>
              </a:rPr>
              <a:t> </a:t>
            </a:r>
            <a:r>
              <a:rPr lang="sv-SE" sz="1600" b="0" i="0" kern="1200" dirty="0" err="1">
                <a:solidFill>
                  <a:schemeClr val="tx1"/>
                </a:solidFill>
                <a:effectLst/>
                <a:latin typeface="Arial" panose="020B0604020202020204" pitchFamily="34" charset="0"/>
                <a:ea typeface="+mn-ea"/>
                <a:cs typeface="+mn-cs"/>
              </a:rPr>
              <a:t>bargaining</a:t>
            </a:r>
            <a:r>
              <a:rPr lang="sv-SE" sz="1600" b="0" i="0" kern="1200" dirty="0">
                <a:solidFill>
                  <a:schemeClr val="tx1"/>
                </a:solidFill>
                <a:effectLst/>
                <a:latin typeface="Arial" panose="020B0604020202020204" pitchFamily="34" charset="0"/>
                <a:ea typeface="+mn-ea"/>
                <a:cs typeface="+mn-cs"/>
              </a:rPr>
              <a:t> and </a:t>
            </a:r>
            <a:r>
              <a:rPr lang="sv-SE" sz="1600" b="0" i="0" kern="1200" dirty="0" err="1">
                <a:solidFill>
                  <a:schemeClr val="tx1"/>
                </a:solidFill>
                <a:effectLst/>
                <a:latin typeface="Arial" panose="020B0604020202020204" pitchFamily="34" charset="0"/>
                <a:ea typeface="+mn-ea"/>
                <a:cs typeface="+mn-cs"/>
              </a:rPr>
              <a:t>ensure</a:t>
            </a:r>
            <a:r>
              <a:rPr lang="sv-SE" sz="1600" b="0" i="0" kern="1200" dirty="0">
                <a:solidFill>
                  <a:schemeClr val="tx1"/>
                </a:solidFill>
                <a:effectLst/>
                <a:latin typeface="Arial" panose="020B0604020202020204" pitchFamily="34" charset="0"/>
                <a:ea typeface="+mn-ea"/>
                <a:cs typeface="+mn-cs"/>
              </a:rPr>
              <a:t> </a:t>
            </a:r>
            <a:r>
              <a:rPr lang="sv-SE" sz="1600" b="0" i="0" kern="1200" dirty="0" err="1">
                <a:solidFill>
                  <a:schemeClr val="tx1"/>
                </a:solidFill>
                <a:effectLst/>
                <a:latin typeface="Arial" panose="020B0604020202020204" pitchFamily="34" charset="0"/>
                <a:ea typeface="+mn-ea"/>
                <a:cs typeface="+mn-cs"/>
              </a:rPr>
              <a:t>that</a:t>
            </a:r>
            <a:r>
              <a:rPr lang="sv-SE" sz="1600" b="0" i="0" kern="1200" dirty="0">
                <a:solidFill>
                  <a:schemeClr val="tx1"/>
                </a:solidFill>
                <a:effectLst/>
                <a:latin typeface="Arial" panose="020B0604020202020204" pitchFamily="34" charset="0"/>
                <a:ea typeface="+mn-ea"/>
                <a:cs typeface="+mn-cs"/>
              </a:rPr>
              <a:t> </a:t>
            </a:r>
            <a:r>
              <a:rPr lang="sv-SE" sz="1600" b="0" i="0" kern="1200" dirty="0" err="1">
                <a:solidFill>
                  <a:schemeClr val="tx1"/>
                </a:solidFill>
                <a:effectLst/>
                <a:latin typeface="Arial" panose="020B0604020202020204" pitchFamily="34" charset="0"/>
                <a:ea typeface="+mn-ea"/>
                <a:cs typeface="+mn-cs"/>
              </a:rPr>
              <a:t>this</a:t>
            </a:r>
            <a:r>
              <a:rPr lang="sv-SE" sz="1600" b="0" i="0" kern="1200" dirty="0">
                <a:solidFill>
                  <a:schemeClr val="tx1"/>
                </a:solidFill>
                <a:effectLst/>
                <a:latin typeface="Arial" panose="020B0604020202020204" pitchFamily="34" charset="0"/>
                <a:ea typeface="+mn-ea"/>
                <a:cs typeface="+mn-cs"/>
              </a:rPr>
              <a:t> </a:t>
            </a:r>
            <a:r>
              <a:rPr lang="sv-SE" sz="1600" b="0" i="0" kern="1200" dirty="0" err="1">
                <a:solidFill>
                  <a:schemeClr val="tx1"/>
                </a:solidFill>
                <a:effectLst/>
                <a:latin typeface="Arial" panose="020B0604020202020204" pitchFamily="34" charset="0"/>
                <a:ea typeface="+mn-ea"/>
                <a:cs typeface="+mn-cs"/>
              </a:rPr>
              <a:t>share</a:t>
            </a:r>
            <a:r>
              <a:rPr lang="sv-SE" sz="1600" b="0" i="0" kern="1200" dirty="0">
                <a:solidFill>
                  <a:schemeClr val="tx1"/>
                </a:solidFill>
                <a:effectLst/>
                <a:latin typeface="Arial" panose="020B0604020202020204" pitchFamily="34" charset="0"/>
                <a:ea typeface="+mn-ea"/>
                <a:cs typeface="+mn-cs"/>
              </a:rPr>
              <a:t> is </a:t>
            </a:r>
            <a:r>
              <a:rPr lang="sv-SE" sz="1600" b="0" i="0" kern="1200" dirty="0" err="1">
                <a:solidFill>
                  <a:schemeClr val="tx1"/>
                </a:solidFill>
                <a:effectLst/>
                <a:latin typeface="Arial" panose="020B0604020202020204" pitchFamily="34" charset="0"/>
                <a:ea typeface="+mn-ea"/>
                <a:cs typeface="+mn-cs"/>
              </a:rPr>
              <a:t>used</a:t>
            </a:r>
            <a:r>
              <a:rPr lang="sv-SE" sz="1600" b="0" i="0" kern="1200" dirty="0">
                <a:solidFill>
                  <a:schemeClr val="tx1"/>
                </a:solidFill>
                <a:effectLst/>
                <a:latin typeface="Arial" panose="020B0604020202020204" pitchFamily="34" charset="0"/>
                <a:ea typeface="+mn-ea"/>
                <a:cs typeface="+mn-cs"/>
              </a:rPr>
              <a:t> to </a:t>
            </a:r>
            <a:r>
              <a:rPr lang="sv-SE" sz="1600" b="0" i="0" kern="1200" dirty="0" err="1">
                <a:solidFill>
                  <a:schemeClr val="tx1"/>
                </a:solidFill>
                <a:effectLst/>
                <a:latin typeface="Arial" panose="020B0604020202020204" pitchFamily="34" charset="0"/>
                <a:ea typeface="+mn-ea"/>
                <a:cs typeface="+mn-cs"/>
              </a:rPr>
              <a:t>improve</a:t>
            </a:r>
            <a:r>
              <a:rPr lang="sv-SE" sz="1600" b="0" i="0" kern="1200" dirty="0">
                <a:solidFill>
                  <a:schemeClr val="tx1"/>
                </a:solidFill>
                <a:effectLst/>
                <a:latin typeface="Arial" panose="020B0604020202020204" pitchFamily="34" charset="0"/>
                <a:ea typeface="+mn-ea"/>
                <a:cs typeface="+mn-cs"/>
              </a:rPr>
              <a:t> terms and </a:t>
            </a:r>
            <a:r>
              <a:rPr lang="sv-SE" sz="1600" b="0" i="0" kern="1200" dirty="0" err="1">
                <a:solidFill>
                  <a:schemeClr val="tx1"/>
                </a:solidFill>
                <a:effectLst/>
                <a:latin typeface="Arial" panose="020B0604020202020204" pitchFamily="34" charset="0"/>
                <a:ea typeface="+mn-ea"/>
                <a:cs typeface="+mn-cs"/>
              </a:rPr>
              <a:t>conditions</a:t>
            </a:r>
            <a:r>
              <a:rPr lang="sv-SE" sz="1600" b="0" i="0" kern="1200" dirty="0">
                <a:solidFill>
                  <a:schemeClr val="tx1"/>
                </a:solidFill>
                <a:effectLst/>
                <a:latin typeface="Arial" panose="020B0604020202020204" pitchFamily="34" charset="0"/>
                <a:ea typeface="+mn-ea"/>
                <a:cs typeface="+mn-cs"/>
              </a:rPr>
              <a:t> </a:t>
            </a:r>
            <a:r>
              <a:rPr lang="sv-SE" sz="1600" b="0" i="0" kern="1200" dirty="0" err="1">
                <a:solidFill>
                  <a:schemeClr val="tx1"/>
                </a:solidFill>
                <a:effectLst/>
                <a:latin typeface="Arial" panose="020B0604020202020204" pitchFamily="34" charset="0"/>
                <a:ea typeface="+mn-ea"/>
                <a:cs typeface="+mn-cs"/>
              </a:rPr>
              <a:t>of</a:t>
            </a:r>
            <a:r>
              <a:rPr lang="sv-SE" sz="1600" b="0" i="0" kern="1200" dirty="0">
                <a:solidFill>
                  <a:schemeClr val="tx1"/>
                </a:solidFill>
                <a:effectLst/>
                <a:latin typeface="Arial" panose="020B0604020202020204" pitchFamily="34" charset="0"/>
                <a:ea typeface="+mn-ea"/>
                <a:cs typeface="+mn-cs"/>
              </a:rPr>
              <a:t> </a:t>
            </a:r>
            <a:r>
              <a:rPr lang="sv-SE" sz="1600" b="0" i="0" kern="1200" dirty="0" err="1">
                <a:solidFill>
                  <a:schemeClr val="tx1"/>
                </a:solidFill>
                <a:effectLst/>
                <a:latin typeface="Arial" panose="020B0604020202020204" pitchFamily="34" charset="0"/>
                <a:ea typeface="+mn-ea"/>
                <a:cs typeface="+mn-cs"/>
              </a:rPr>
              <a:t>employment</a:t>
            </a:r>
            <a:r>
              <a:rPr lang="sv-SE" sz="1600" b="0" i="0" kern="1200">
                <a:solidFill>
                  <a:schemeClr val="tx1"/>
                </a:solidFill>
                <a:effectLst/>
                <a:latin typeface="Arial" panose="020B0604020202020204" pitchFamily="34" charset="0"/>
                <a:ea typeface="+mn-ea"/>
                <a:cs typeface="+mn-cs"/>
              </a:rPr>
              <a:t>.</a:t>
            </a:r>
          </a:p>
          <a:p>
            <a:endParaRPr lang="sv-SE" sz="1600" b="0" i="0" kern="1200" dirty="0">
              <a:solidFill>
                <a:schemeClr val="tx1"/>
              </a:solidFill>
              <a:effectLst/>
              <a:latin typeface="Arial" panose="020B0604020202020204" pitchFamily="34" charset="0"/>
              <a:ea typeface="+mn-ea"/>
              <a:cs typeface="+mn-cs"/>
            </a:endParaRPr>
          </a:p>
          <a:p>
            <a:r>
              <a:rPr lang="en-GB" sz="1600" b="0" i="0" kern="1200" dirty="0">
                <a:solidFill>
                  <a:schemeClr val="tx1"/>
                </a:solidFill>
                <a:effectLst/>
                <a:latin typeface="Arial" panose="020B0604020202020204" pitchFamily="34" charset="0"/>
                <a:ea typeface="+mn-ea"/>
                <a:cs typeface="+mn-cs"/>
              </a:rPr>
              <a:t>The scope for collective bargaining can be used for increased wages and other improvements, such as a reduction in working hours, provisions for flex-pension or other things that add value to members.</a:t>
            </a:r>
          </a:p>
        </p:txBody>
      </p:sp>
      <p:sp>
        <p:nvSpPr>
          <p:cNvPr id="4" name="Platshållare för bildnumm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07A8ACA6-C841-674B-B8D6-1F7FC3C6174E}" type="slidenum">
              <a:rPr kumimoji="0" lang="sv-SE"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7</a:t>
            </a:fld>
            <a:endPar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574005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5BF01-8457-AECD-A19D-93C6A4E55DF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626BA9C-C271-8B71-7DC7-38352CA6D187}"/>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5D7B12D9-974B-F6B6-9CD9-8A2F7F356F6E}"/>
              </a:ext>
            </a:extLst>
          </p:cNvPr>
          <p:cNvSpPr>
            <a:spLocks noGrp="1"/>
          </p:cNvSpPr>
          <p:nvPr>
            <p:ph type="body" idx="1"/>
          </p:nvPr>
        </p:nvSpPr>
        <p:spPr/>
        <p:txBody>
          <a:bodyPr/>
          <a:lstStyle/>
          <a:p>
            <a:r>
              <a:rPr lang="en-GB" b="1" dirty="0"/>
              <a:t>Annual salary review and real wage growth over time</a:t>
            </a:r>
          </a:p>
          <a:p>
            <a:r>
              <a:rPr lang="en-GB" dirty="0"/>
              <a:t>Everyone should have the right to an annual salary review and an agreement with a fixed total amount available for pay increases that guarantees salary development. The total amount available for pay increases should provide the best possible real wage growth over time, without being too low or too high. We will return to what this means when we go through The Mark (</a:t>
            </a:r>
            <a:r>
              <a:rPr lang="en-GB" dirty="0" err="1"/>
              <a:t>Märket</a:t>
            </a:r>
            <a:r>
              <a:rPr lang="en-GB" dirty="0"/>
              <a:t>) and how the model we have had since 1998 can continue to give Unionen's members real wage growth.</a:t>
            </a:r>
          </a:p>
          <a:p>
            <a:br>
              <a:rPr lang="sv-SE" dirty="0"/>
            </a:br>
            <a:r>
              <a:rPr lang="en-GB" b="1" dirty="0"/>
              <a:t>The minimum wages in the agreements must keep pace</a:t>
            </a:r>
            <a:endParaRPr lang="sv-SE" dirty="0"/>
          </a:p>
          <a:p>
            <a:r>
              <a:rPr lang="en-GB" dirty="0"/>
              <a:t>We want to raise the minimum wages in the agreements at the same rate as other wages, so that those who have the lowest wage do not fall behind.</a:t>
            </a:r>
          </a:p>
          <a:p>
            <a:br>
              <a:rPr lang="sv-SE" dirty="0"/>
            </a:br>
            <a:r>
              <a:rPr lang="en-GB" b="1" dirty="0"/>
              <a:t>Transparency and influence over salary structure and salary setting</a:t>
            </a:r>
            <a:endParaRPr lang="sv-SE" dirty="0"/>
          </a:p>
          <a:p>
            <a:r>
              <a:rPr lang="en-GB" dirty="0"/>
              <a:t>The salary in the event of new employment or promotion affects the salary development over a long period of time. Therefore, our union representatives need better tools for transparency in the salary structure and influence over salary setting. This gives them the opportunity to monitor and influence salary levels in order to avoid inappropriate pay differences and incorrectly set wages that are difficult to correct later.</a:t>
            </a:r>
          </a:p>
          <a:p>
            <a:br>
              <a:rPr lang="sv-SE" dirty="0"/>
            </a:br>
            <a:r>
              <a:rPr lang="en-GB" b="1" dirty="0"/>
              <a:t>Reduction in working hours/shorter working hours</a:t>
            </a:r>
            <a:endParaRPr lang="sv-SE" dirty="0"/>
          </a:p>
          <a:p>
            <a:pPr rtl="0" fontAlgn="base"/>
            <a:r>
              <a:rPr lang="en-GB" dirty="0"/>
              <a:t>Unionen's long-term goal is at least a 100-hour reduction in working hours on all agreements. In the last collective bargaining round, we took an important step and introduced a reduction in working hours in all areas of agreement. Now we want to build on with further reductions in working hours within the systems that exist.</a:t>
            </a:r>
            <a:br>
              <a:rPr lang="sv-SE" dirty="0"/>
            </a:br>
            <a:br>
              <a:rPr lang="sv-SE" dirty="0"/>
            </a:br>
            <a:r>
              <a:rPr lang="en-GB" dirty="0"/>
              <a:t>The form and implementation must be stated in the demands for each agreement area. Your representatives in the sector negotiating committees contribute their knowledge and are responsible for ensuring that the demands and proposals suit your industry and workplace.</a:t>
            </a:r>
          </a:p>
        </p:txBody>
      </p:sp>
      <p:sp>
        <p:nvSpPr>
          <p:cNvPr id="4" name="Platshållare för bildnummer 3">
            <a:extLst>
              <a:ext uri="{FF2B5EF4-FFF2-40B4-BE49-F238E27FC236}">
                <a16:creationId xmlns:a16="http://schemas.microsoft.com/office/drawing/2014/main" id="{F5D50ECB-B74B-FDDF-5A3A-8A43380752FF}"/>
              </a:ext>
            </a:extLst>
          </p:cNvPr>
          <p:cNvSpPr>
            <a:spLocks noGrp="1"/>
          </p:cNvSpPr>
          <p:nvPr>
            <p:ph type="sldNum" sz="quarter" idx="5"/>
          </p:nvPr>
        </p:nvSpPr>
        <p:spPr/>
        <p:txBody>
          <a:bodyPr/>
          <a:lstStyle/>
          <a:p>
            <a:fld id="{07A8ACA6-C841-674B-B8D6-1F7FC3C6174E}" type="slidenum">
              <a:rPr lang="sv-SE" smtClean="0"/>
              <a:pPr/>
              <a:t>8</a:t>
            </a:fld>
            <a:endParaRPr lang="sv-SE" dirty="0"/>
          </a:p>
        </p:txBody>
      </p:sp>
    </p:spTree>
    <p:extLst>
      <p:ext uri="{BB962C8B-B14F-4D97-AF65-F5344CB8AC3E}">
        <p14:creationId xmlns:p14="http://schemas.microsoft.com/office/powerpoint/2010/main" val="7323195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567E84-39A8-44C2-83F1-9980D90E388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3A52253-67BB-A3E5-DFB7-FA57658C4907}"/>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DD7EB0B6-3C88-18DA-074E-258D64E930FA}"/>
              </a:ext>
            </a:extLst>
          </p:cNvPr>
          <p:cNvSpPr>
            <a:spLocks noGrp="1"/>
          </p:cNvSpPr>
          <p:nvPr>
            <p:ph type="body" idx="1"/>
          </p:nvPr>
        </p:nvSpPr>
        <p:spPr/>
        <p:txBody>
          <a:bodyPr/>
          <a:lstStyle/>
          <a:p>
            <a:pPr rtl="0" fontAlgn="base"/>
            <a:r>
              <a:rPr lang="en-GB" sz="1600" b="1" i="0" u="none" strike="noStrike" kern="1200" dirty="0">
                <a:solidFill>
                  <a:schemeClr val="tx1"/>
                </a:solidFill>
                <a:effectLst/>
                <a:latin typeface="Arial" panose="020B0604020202020204" pitchFamily="34" charset="0"/>
                <a:ea typeface="+mn-ea"/>
                <a:cs typeface="+mn-cs"/>
              </a:rPr>
              <a:t>More parent-friendly</a:t>
            </a:r>
            <a:br>
              <a:rPr lang="sv-SE" sz="1600" b="0" i="0" u="none" strike="noStrike" kern="1200" dirty="0">
                <a:solidFill>
                  <a:schemeClr val="tx1"/>
                </a:solidFill>
                <a:effectLst/>
                <a:latin typeface="Arial" panose="020B0604020202020204" pitchFamily="34" charset="0"/>
                <a:ea typeface="+mn-ea"/>
                <a:cs typeface="+mn-cs"/>
              </a:rPr>
            </a:br>
            <a:r>
              <a:rPr lang="en-GB" sz="1600" b="0" i="0" u="none" strike="noStrike" kern="1200" dirty="0">
                <a:solidFill>
                  <a:schemeClr val="tx1"/>
                </a:solidFill>
                <a:effectLst/>
                <a:latin typeface="Arial" panose="020B0604020202020204" pitchFamily="34" charset="0"/>
                <a:ea typeface="+mn-ea"/>
                <a:cs typeface="+mn-cs"/>
              </a:rPr>
              <a:t>conditions More parent-friendly conditions are important to increase gender equality. It can also contribute to a more sustainable working life in the part of life where parenthood has a greater role.</a:t>
            </a:r>
          </a:p>
          <a:p>
            <a:pPr rtl="0" fontAlgn="base"/>
            <a:br>
              <a:rPr lang="sv-SE" sz="1600" b="0" i="0" u="none" strike="noStrike" kern="1200" dirty="0">
                <a:solidFill>
                  <a:schemeClr val="tx1"/>
                </a:solidFill>
                <a:effectLst/>
                <a:latin typeface="Arial" panose="020B0604020202020204" pitchFamily="34" charset="0"/>
                <a:ea typeface="+mn-ea"/>
                <a:cs typeface="+mn-cs"/>
              </a:rPr>
            </a:br>
            <a:r>
              <a:rPr lang="en-GB" sz="1600" b="1" i="0" u="none" strike="noStrike" kern="1200" dirty="0">
                <a:solidFill>
                  <a:schemeClr val="tx1"/>
                </a:solidFill>
                <a:effectLst/>
                <a:latin typeface="Arial" panose="020B0604020202020204" pitchFamily="34" charset="0"/>
                <a:ea typeface="+mn-ea"/>
                <a:cs typeface="+mn-cs"/>
              </a:rPr>
              <a:t>Better conditions for union representatives</a:t>
            </a:r>
            <a:endParaRPr lang="sv-SE" sz="1600" b="0" i="0" u="none" strike="noStrike" kern="1200" dirty="0">
              <a:solidFill>
                <a:schemeClr val="tx1"/>
              </a:solidFill>
              <a:effectLst/>
              <a:latin typeface="Arial" panose="020B0604020202020204" pitchFamily="34" charset="0"/>
              <a:ea typeface="+mn-ea"/>
              <a:cs typeface="+mn-cs"/>
            </a:endParaRPr>
          </a:p>
          <a:p>
            <a:pPr rtl="0" fontAlgn="base"/>
            <a:r>
              <a:rPr lang="en-GB" sz="1600" b="0" i="0" u="none" strike="noStrike" kern="1200" dirty="0">
                <a:solidFill>
                  <a:schemeClr val="tx1"/>
                </a:solidFill>
                <a:effectLst/>
                <a:latin typeface="Arial" panose="020B0604020202020204" pitchFamily="34" charset="0"/>
                <a:ea typeface="+mn-ea"/>
                <a:cs typeface="+mn-cs"/>
              </a:rPr>
              <a:t>Trade union representatives play a major role in ensuring good conditions and the opportunity to influence the workplace for Unionen's members. It is therefore important that they are given good conditions to carry out their assignments and that they can feel safe.</a:t>
            </a:r>
          </a:p>
          <a:p>
            <a:pPr rtl="0" fontAlgn="base"/>
            <a:endParaRPr lang="sv-SE" sz="1600" b="0" i="0" u="none" strike="noStrike" kern="1200" dirty="0">
              <a:solidFill>
                <a:schemeClr val="tx1"/>
              </a:solidFill>
              <a:effectLst/>
              <a:latin typeface="Arial" panose="020B0604020202020204" pitchFamily="34" charset="0"/>
              <a:ea typeface="+mn-ea"/>
              <a:cs typeface="+mn-cs"/>
            </a:endParaRPr>
          </a:p>
          <a:p>
            <a:pPr rtl="0" fontAlgn="base"/>
            <a:r>
              <a:rPr lang="en-GB" b="1" dirty="0"/>
              <a:t>flex-pension</a:t>
            </a:r>
          </a:p>
          <a:p>
            <a:pPr rtl="0" fontAlgn="base"/>
            <a:r>
              <a:rPr lang="en-GB" b="0" dirty="0"/>
              <a:t>In some agreement areas, we are not quite at the goal of the flex-pension and the 2% provision for occupational pension. In the areas that remain, it is a priority to achieve this. (</a:t>
            </a:r>
            <a:r>
              <a:rPr lang="en-US" b="0" dirty="0"/>
              <a:t>6 collective agreement areas remain)</a:t>
            </a:r>
            <a:br>
              <a:rPr lang="en-US" b="0" dirty="0"/>
            </a:br>
            <a:br>
              <a:rPr lang="en-US" b="0" dirty="0"/>
            </a:br>
            <a:r>
              <a:rPr lang="en-GB" b="1" dirty="0"/>
              <a:t>Need for adaptations based on changes in legislation or practice</a:t>
            </a:r>
            <a:br>
              <a:rPr lang="en-GB" b="1" dirty="0"/>
            </a:br>
            <a:r>
              <a:rPr lang="en-GB" b="0" dirty="0"/>
              <a:t>If there is a need to make adjustments to collective agreements caused </a:t>
            </a:r>
            <a:r>
              <a:rPr lang="en-GB" b="0" dirty="0" err="1"/>
              <a:t>bychanges</a:t>
            </a:r>
            <a:r>
              <a:rPr lang="en-GB" b="0" dirty="0"/>
              <a:t> in legislation, practice from the European Court of Justice, or the Labour Court and/or based on a longer working life, it may be a priority to pursue demands in the contract negotiation linked to such changes. From the time the policy decision was made until we hand over the first demands in December, there may be changes that need to be captured, and it is therefore important that it is included as a priority before the collective bargaining negotiations. </a:t>
            </a:r>
          </a:p>
          <a:p>
            <a:pPr rtl="0" fontAlgn="base"/>
            <a:endParaRPr lang="sv-SE" b="1" dirty="0"/>
          </a:p>
        </p:txBody>
      </p:sp>
      <p:sp>
        <p:nvSpPr>
          <p:cNvPr id="4" name="Platshållare för bildnummer 3">
            <a:extLst>
              <a:ext uri="{FF2B5EF4-FFF2-40B4-BE49-F238E27FC236}">
                <a16:creationId xmlns:a16="http://schemas.microsoft.com/office/drawing/2014/main" id="{6176BB44-D68B-965A-B185-C8006D9B11DA}"/>
              </a:ext>
            </a:extLst>
          </p:cNvPr>
          <p:cNvSpPr>
            <a:spLocks noGrp="1"/>
          </p:cNvSpPr>
          <p:nvPr>
            <p:ph type="sldNum" sz="quarter" idx="5"/>
          </p:nvPr>
        </p:nvSpPr>
        <p:spPr/>
        <p:txBody>
          <a:bodyPr/>
          <a:lstStyle/>
          <a:p>
            <a:fld id="{07A8ACA6-C841-674B-B8D6-1F7FC3C6174E}" type="slidenum">
              <a:rPr lang="sv-SE" smtClean="0"/>
              <a:pPr/>
              <a:t>9</a:t>
            </a:fld>
            <a:endParaRPr lang="sv-SE" dirty="0"/>
          </a:p>
        </p:txBody>
      </p:sp>
    </p:spTree>
    <p:extLst>
      <p:ext uri="{BB962C8B-B14F-4D97-AF65-F5344CB8AC3E}">
        <p14:creationId xmlns:p14="http://schemas.microsoft.com/office/powerpoint/2010/main" val="34052459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GB" sz="1600" b="1" i="0" kern="1200" dirty="0">
                <a:solidFill>
                  <a:schemeClr val="tx2"/>
                </a:solidFill>
                <a:latin typeface="Arial" panose="020B0604020202020204" pitchFamily="34" charset="0"/>
                <a:ea typeface="+mn-ea"/>
                <a:cs typeface="+mn-cs"/>
              </a:rPr>
              <a:t>Best possible! </a:t>
            </a:r>
          </a:p>
          <a:p>
            <a:pPr marL="0" marR="0" lvl="0" indent="0" algn="l" defTabSz="1219170" rtl="0" eaLnBrk="1" fontAlgn="auto" latinLnBrk="0" hangingPunct="1">
              <a:lnSpc>
                <a:spcPct val="100000"/>
              </a:lnSpc>
              <a:spcBef>
                <a:spcPts val="0"/>
              </a:spcBef>
              <a:spcAft>
                <a:spcPts val="0"/>
              </a:spcAft>
              <a:buClrTx/>
              <a:buSzTx/>
              <a:buFontTx/>
              <a:buNone/>
              <a:tabLst/>
              <a:defRPr/>
            </a:pPr>
            <a:r>
              <a:rPr lang="en-GB" sz="1600" b="0" i="0" kern="1200" dirty="0">
                <a:solidFill>
                  <a:schemeClr val="tx2"/>
                </a:solidFill>
                <a:latin typeface="Arial" panose="020B0604020202020204" pitchFamily="34" charset="0"/>
                <a:ea typeface="+mn-ea"/>
                <a:cs typeface="+mn-cs"/>
              </a:rPr>
              <a:t>The best possible real wage growth is something we have focused on since the Industry Agreement was introduced in the late 90s. A focus that, when we look in the rear-view mirror, has given a good result for Unionen's members. </a:t>
            </a:r>
          </a:p>
          <a:p>
            <a:br>
              <a:rPr lang="sv-SE" sz="1600" b="1" i="1" kern="1200" dirty="0">
                <a:solidFill>
                  <a:srgbClr val="000000"/>
                </a:solidFill>
                <a:effectLst/>
                <a:latin typeface="Arial" panose="020B0604020202020204" pitchFamily="34" charset="0"/>
                <a:ea typeface="+mn-ea"/>
                <a:cs typeface="+mn-cs"/>
              </a:rPr>
            </a:br>
            <a:r>
              <a:rPr lang="en-GB" sz="1600" b="1" i="0" kern="1200" dirty="0">
                <a:solidFill>
                  <a:srgbClr val="000000"/>
                </a:solidFill>
                <a:effectLst/>
                <a:latin typeface="Arial" panose="020B0604020202020204" pitchFamily="34" charset="0"/>
                <a:ea typeface="+mn-ea"/>
                <a:cs typeface="+mn-cs"/>
              </a:rPr>
              <a:t>Real wage increases</a:t>
            </a:r>
            <a:endParaRPr lang="sv-SE" sz="1600" b="0" i="0" kern="1200" dirty="0">
              <a:solidFill>
                <a:srgbClr val="000000"/>
              </a:solidFill>
              <a:effectLst/>
              <a:latin typeface="Arial" panose="020B0604020202020204" pitchFamily="34" charset="0"/>
              <a:ea typeface="+mn-ea"/>
              <a:cs typeface="+mn-cs"/>
            </a:endParaRPr>
          </a:p>
          <a:p>
            <a:r>
              <a:rPr lang="en-GB" sz="1600" b="0" i="0" kern="1200" dirty="0">
                <a:solidFill>
                  <a:srgbClr val="000000"/>
                </a:solidFill>
                <a:effectLst/>
                <a:latin typeface="Arial" panose="020B0604020202020204" pitchFamily="34" charset="0"/>
                <a:ea typeface="+mn-ea"/>
                <a:cs typeface="+mn-cs"/>
              </a:rPr>
              <a:t>What level of salary increases should we have? Why does the Union not always ask for much more? It is about finding the best possible level, because a reasonable level can deliver the most over time. </a:t>
            </a:r>
          </a:p>
          <a:p>
            <a:endParaRPr lang="sv-SE" sz="1600" b="0" i="0" kern="1200" dirty="0">
              <a:solidFill>
                <a:srgbClr val="000000"/>
              </a:solidFill>
              <a:effectLst/>
              <a:latin typeface="Arial" panose="020B0604020202020204" pitchFamily="34" charset="0"/>
              <a:ea typeface="+mn-ea"/>
              <a:cs typeface="+mn-cs"/>
            </a:endParaRPr>
          </a:p>
          <a:p>
            <a:r>
              <a:rPr lang="en-GB" sz="1600" b="0" i="0" kern="1200" dirty="0">
                <a:solidFill>
                  <a:srgbClr val="000000"/>
                </a:solidFill>
                <a:effectLst/>
                <a:latin typeface="Arial" panose="020B0604020202020204" pitchFamily="34" charset="0"/>
                <a:ea typeface="+mn-ea"/>
                <a:cs typeface="+mn-cs"/>
              </a:rPr>
              <a:t>As we mentioned before, since the model with The Mark, </a:t>
            </a:r>
            <a:r>
              <a:rPr lang="en-GB" sz="1600" b="0" i="0" kern="1200" dirty="0" err="1">
                <a:solidFill>
                  <a:srgbClr val="000000"/>
                </a:solidFill>
                <a:effectLst/>
                <a:latin typeface="Arial" panose="020B0604020202020204" pitchFamily="34" charset="0"/>
                <a:ea typeface="+mn-ea"/>
                <a:cs typeface="+mn-cs"/>
              </a:rPr>
              <a:t>Märket</a:t>
            </a:r>
            <a:r>
              <a:rPr lang="en-GB" sz="1600" b="0" i="0" kern="1200" dirty="0">
                <a:solidFill>
                  <a:srgbClr val="000000"/>
                </a:solidFill>
                <a:effectLst/>
                <a:latin typeface="Arial" panose="020B0604020202020204" pitchFamily="34" charset="0"/>
                <a:ea typeface="+mn-ea"/>
                <a:cs typeface="+mn-cs"/>
              </a:rPr>
              <a:t>, was introduced, we have had a good real wage growth in Sweden. </a:t>
            </a:r>
          </a:p>
          <a:p>
            <a:endParaRPr lang="sv-SE" sz="1600" b="0" i="0" kern="1200" dirty="0">
              <a:solidFill>
                <a:srgbClr val="000000"/>
              </a:solidFill>
              <a:effectLst/>
              <a:latin typeface="Arial" panose="020B0604020202020204" pitchFamily="34" charset="0"/>
              <a:ea typeface="+mn-ea"/>
              <a:cs typeface="+mn-cs"/>
            </a:endParaRPr>
          </a:p>
          <a:p>
            <a:r>
              <a:rPr lang="en-GB" sz="1600" b="0" i="0" kern="1200" dirty="0">
                <a:solidFill>
                  <a:srgbClr val="000000"/>
                </a:solidFill>
                <a:effectLst/>
                <a:latin typeface="Arial" panose="020B0604020202020204" pitchFamily="34" charset="0"/>
                <a:ea typeface="+mn-ea"/>
                <a:cs typeface="+mn-cs"/>
              </a:rPr>
              <a:t>The period before The Mark was characterised by the fact that there was no norm or benchmark for wage setting in the Swedish labour market. Different groups of employees negotiated separately. All competed with each other to get a higher percentage than the others. This caused costs for companies to rise, thus creating a rampant wage-price spiral in which inflation rose sharply and simply ate up the high wage increases. This was bad for the employees, for the companies and for society. Despite high percentage wage increases, real wage growth during the 20-year period before The Mark was only a total of 7%, or an average of 0.4% per year. </a:t>
            </a:r>
          </a:p>
          <a:p>
            <a:endParaRPr lang="sv-SE" sz="1600" b="0" i="0" kern="1200" dirty="0">
              <a:solidFill>
                <a:srgbClr val="000000"/>
              </a:solidFill>
              <a:effectLst/>
              <a:latin typeface="Arial" panose="020B0604020202020204" pitchFamily="34" charset="0"/>
              <a:ea typeface="+mn-ea"/>
              <a:cs typeface="+mn-cs"/>
            </a:endParaRPr>
          </a:p>
          <a:p>
            <a:r>
              <a:rPr lang="en-GB" sz="1600" b="0" i="0" kern="1200" dirty="0">
                <a:solidFill>
                  <a:srgbClr val="000000"/>
                </a:solidFill>
                <a:effectLst/>
                <a:latin typeface="Arial" panose="020B0604020202020204" pitchFamily="34" charset="0"/>
                <a:ea typeface="+mn-ea"/>
                <a:cs typeface="+mn-cs"/>
              </a:rPr>
              <a:t>It can be easy to think that there is always too little, but the truth is that since 1997, when the wage formation model we have today was introduced and until 2021, we have had a real wage increase of about 55%. </a:t>
            </a:r>
            <a:r>
              <a:rPr lang="en-GB" sz="1600" b="0" i="0" u="sng" kern="1200" dirty="0">
                <a:solidFill>
                  <a:srgbClr val="000000"/>
                </a:solidFill>
                <a:effectLst/>
                <a:latin typeface="Arial" panose="020B0604020202020204" pitchFamily="34" charset="0"/>
                <a:ea typeface="+mn-ea"/>
                <a:cs typeface="+mn-cs"/>
              </a:rPr>
              <a:t>Exceptionally high inflation caused a drop in the agreement years 2022 and 2023, we have had a total real wage increase of 46% from 1998 to 2025. </a:t>
            </a:r>
            <a:r>
              <a:rPr lang="en-GB" sz="1600" b="0" i="0" u="none" kern="1200" dirty="0">
                <a:solidFill>
                  <a:srgbClr val="000000"/>
                </a:solidFill>
                <a:effectLst/>
                <a:latin typeface="Arial" panose="020B0604020202020204" pitchFamily="34" charset="0"/>
                <a:ea typeface="+mn-ea"/>
                <a:cs typeface="+mn-cs"/>
              </a:rPr>
              <a:t> As it looks now, we will have recovered from the large loss that occurred in 2022-2023 sometime in 2027. </a:t>
            </a:r>
            <a:r>
              <a:rPr lang="en-GB" sz="1600" b="0" i="0" kern="1200" dirty="0">
                <a:solidFill>
                  <a:srgbClr val="000000"/>
                </a:solidFill>
                <a:effectLst/>
                <a:latin typeface="Arial" panose="020B0604020202020204" pitchFamily="34" charset="0"/>
                <a:ea typeface="+mn-ea"/>
                <a:cs typeface="+mn-cs"/>
              </a:rPr>
              <a:t>An important explanation for the good result is that we end up at the right level – is precisely the model with </a:t>
            </a:r>
            <a:r>
              <a:rPr lang="en-GB" sz="1600" b="1" i="0" kern="1200" dirty="0">
                <a:solidFill>
                  <a:srgbClr val="000000"/>
                </a:solidFill>
                <a:effectLst/>
                <a:latin typeface="Arial" panose="020B0604020202020204" pitchFamily="34" charset="0"/>
                <a:ea typeface="+mn-ea"/>
                <a:cs typeface="+mn-cs"/>
              </a:rPr>
              <a:t>The Mark. </a:t>
            </a:r>
            <a:r>
              <a:rPr lang="en-GB" sz="1600" b="0" i="0" kern="1200" dirty="0">
                <a:solidFill>
                  <a:srgbClr val="000000"/>
                </a:solidFill>
                <a:effectLst/>
                <a:latin typeface="Arial" panose="020B0604020202020204" pitchFamily="34" charset="0"/>
                <a:ea typeface="+mn-ea"/>
                <a:cs typeface="+mn-cs"/>
              </a:rPr>
              <a:t> </a:t>
            </a:r>
          </a:p>
          <a:p>
            <a:endParaRPr lang="sv-SE" sz="1600" b="0" i="0" kern="1200" dirty="0">
              <a:solidFill>
                <a:srgbClr val="000000"/>
              </a:solidFill>
              <a:effectLst/>
              <a:latin typeface="Arial" panose="020B0604020202020204" pitchFamily="34" charset="0"/>
              <a:ea typeface="+mn-ea"/>
              <a:cs typeface="+mn-cs"/>
            </a:endParaRPr>
          </a:p>
          <a:p>
            <a:endParaRPr lang="sv-SE" sz="1600" b="0" i="0" kern="1200" dirty="0">
              <a:solidFill>
                <a:srgbClr val="000000"/>
              </a:solidFill>
              <a:effectLst/>
              <a:latin typeface="Arial" panose="020B0604020202020204" pitchFamily="34" charset="0"/>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GB" sz="1600" b="0" i="0" kern="1200" dirty="0">
                <a:solidFill>
                  <a:srgbClr val="000000"/>
                </a:solidFill>
                <a:effectLst/>
                <a:latin typeface="Arial" panose="020B0604020202020204" pitchFamily="34" charset="0"/>
                <a:ea typeface="+mn-ea"/>
                <a:cs typeface="+mn-cs"/>
              </a:rPr>
              <a:t>So at least in this case, we know that just enough is actually the most! And the best!</a:t>
            </a:r>
          </a:p>
          <a:p>
            <a:endParaRPr lang="sv-SE" sz="1600" b="0" i="0" kern="1200" dirty="0">
              <a:solidFill>
                <a:srgbClr val="000000"/>
              </a:solidFill>
              <a:effectLst/>
              <a:latin typeface="Arial" panose="020B0604020202020204" pitchFamily="34" charset="0"/>
              <a:ea typeface="+mn-ea"/>
              <a:cs typeface="+mn-cs"/>
            </a:endParaRPr>
          </a:p>
          <a:p>
            <a:endParaRPr lang="sv-SE" sz="1600" b="0" i="0" kern="1200" dirty="0">
              <a:solidFill>
                <a:srgbClr val="000000"/>
              </a:solidFill>
              <a:effectLst/>
              <a:latin typeface="Arial" panose="020B0604020202020204" pitchFamily="34" charset="0"/>
              <a:ea typeface="+mn-ea"/>
              <a:cs typeface="+mn-cs"/>
            </a:endParaRPr>
          </a:p>
          <a:p>
            <a:endParaRPr lang="sv-SE" sz="1600" b="0" i="0" kern="1200" dirty="0">
              <a:solidFill>
                <a:srgbClr val="000000"/>
              </a:solidFill>
              <a:effectLst/>
              <a:latin typeface="Arial" panose="020B0604020202020204" pitchFamily="34" charset="0"/>
              <a:ea typeface="+mn-ea"/>
              <a:cs typeface="+mn-cs"/>
            </a:endParaRPr>
          </a:p>
          <a:p>
            <a:endParaRPr lang="sv-SE" dirty="0"/>
          </a:p>
          <a:p>
            <a:endParaRPr lang="sv-SE" dirty="0"/>
          </a:p>
        </p:txBody>
      </p:sp>
      <p:sp>
        <p:nvSpPr>
          <p:cNvPr id="4" name="Platshållare för bildnumm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07A8ACA6-C841-674B-B8D6-1F7FC3C6174E}" type="slidenum">
              <a:rPr kumimoji="0" lang="sv-SE"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10</a:t>
            </a:fld>
            <a:endPar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6373631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pPr marL="0" indent="0">
              <a:buFont typeface="Arial" panose="020B0604020202020204" pitchFamily="34" charset="0"/>
              <a:buNone/>
            </a:pPr>
            <a:r>
              <a:rPr lang="en-GB" sz="1600" b="0" i="0" u="none" strike="noStrike" kern="1200" dirty="0">
                <a:solidFill>
                  <a:schemeClr val="tx1"/>
                </a:solidFill>
                <a:effectLst/>
                <a:latin typeface="Arial" panose="020B0604020202020204" pitchFamily="34" charset="0"/>
                <a:ea typeface="+mn-ea"/>
                <a:cs typeface="+mn-cs"/>
              </a:rPr>
              <a:t>Between now and the finalisation of a new agreement, we have some important points of reference</a:t>
            </a:r>
          </a:p>
          <a:p>
            <a:pPr marL="285750" indent="-285750">
              <a:lnSpc>
                <a:spcPts val="1800"/>
              </a:lnSpc>
              <a:buFont typeface="Arial" panose="020B0604020202020204" pitchFamily="34" charset="0"/>
              <a:buChar char="•"/>
            </a:pPr>
            <a:r>
              <a:rPr lang="en-GB" sz="1600" b="1" dirty="0"/>
              <a:t>October/November 2026: </a:t>
            </a:r>
            <a:r>
              <a:rPr lang="en-GB" sz="1600" dirty="0"/>
              <a:t>The sector negotiating committees formulate demands for each agreement area. </a:t>
            </a:r>
            <a:endParaRPr lang="sv-SE" sz="1600" b="1" dirty="0"/>
          </a:p>
          <a:p>
            <a:pPr marL="342900" indent="-342900">
              <a:buFont typeface="Arial" panose="020B0604020202020204" pitchFamily="34" charset="0"/>
              <a:buChar char="•"/>
            </a:pPr>
            <a:r>
              <a:rPr lang="en-GB" b="1" dirty="0"/>
              <a:t>November 2026 </a:t>
            </a:r>
            <a:r>
              <a:rPr lang="en-GB" dirty="0"/>
              <a:t>The Swedish unions within Industry’s (</a:t>
            </a:r>
            <a:r>
              <a:rPr lang="en-GB" dirty="0" err="1"/>
              <a:t>facken</a:t>
            </a:r>
            <a:r>
              <a:rPr lang="en-GB" dirty="0"/>
              <a:t> </a:t>
            </a:r>
            <a:r>
              <a:rPr lang="en-GB" dirty="0" err="1"/>
              <a:t>inom</a:t>
            </a:r>
            <a:r>
              <a:rPr lang="en-GB" dirty="0"/>
              <a:t> </a:t>
            </a:r>
            <a:r>
              <a:rPr lang="en-GB" dirty="0" err="1"/>
              <a:t>industrin</a:t>
            </a:r>
            <a:r>
              <a:rPr lang="en-GB" dirty="0"/>
              <a:t>) common platform are presented and we get a figure on the total amount available for pay increases required from the union side in the collective bargaining process. </a:t>
            </a:r>
            <a:br>
              <a:rPr lang="sv-SE" dirty="0"/>
            </a:br>
            <a:r>
              <a:rPr lang="en-GB" sz="1600" b="0" i="0"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In the model we have with the industry setting The Mark, the demands presented by the 5 trade unions that perform under the name </a:t>
            </a:r>
            <a:r>
              <a:rPr lang="en-GB" sz="1600" dirty="0"/>
              <a:t>The Swedish unions within Industry</a:t>
            </a:r>
            <a:r>
              <a:rPr lang="en-GB" sz="1600" b="0" i="0"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a:t>
            </a:r>
            <a:r>
              <a:rPr lang="en-GB" sz="1600" dirty="0">
                <a:solidFill>
                  <a:schemeClr val="tx1"/>
                </a:solidFill>
              </a:rPr>
              <a:t>Unionen, the Engineers of Sweden (</a:t>
            </a:r>
            <a:r>
              <a:rPr lang="en-GB" sz="1600" dirty="0" err="1">
                <a:solidFill>
                  <a:schemeClr val="tx1"/>
                </a:solidFill>
              </a:rPr>
              <a:t>Sveriges</a:t>
            </a:r>
            <a:r>
              <a:rPr lang="en-GB" sz="1600" dirty="0">
                <a:solidFill>
                  <a:schemeClr val="tx1"/>
                </a:solidFill>
              </a:rPr>
              <a:t> </a:t>
            </a:r>
            <a:r>
              <a:rPr lang="en-GB" sz="1600" dirty="0" err="1">
                <a:solidFill>
                  <a:schemeClr val="tx1"/>
                </a:solidFill>
              </a:rPr>
              <a:t>Ingenjörer</a:t>
            </a:r>
            <a:r>
              <a:rPr lang="en-GB" sz="1600" dirty="0">
                <a:solidFill>
                  <a:schemeClr val="tx1"/>
                </a:solidFill>
              </a:rPr>
              <a:t>), IF-Metall, the Swedish Union of Forestry, Wood, and Graphical Workers (GS-</a:t>
            </a:r>
            <a:r>
              <a:rPr lang="en-GB" sz="1600" dirty="0" err="1">
                <a:solidFill>
                  <a:schemeClr val="tx1"/>
                </a:solidFill>
              </a:rPr>
              <a:t>facket</a:t>
            </a:r>
            <a:r>
              <a:rPr lang="en-GB" sz="1600" dirty="0">
                <a:solidFill>
                  <a:schemeClr val="tx1"/>
                </a:solidFill>
              </a:rPr>
              <a:t>) and the Swedish Food Workers’ Union (Livs), have become an important event in the collective bargaining round.</a:t>
            </a:r>
          </a:p>
          <a:p>
            <a:pPr marL="0" marR="0" lvl="0" indent="0" algn="l" defTabSz="1219170" rtl="0" eaLnBrk="1" fontAlgn="auto" latinLnBrk="0" hangingPunct="1">
              <a:lnSpc>
                <a:spcPct val="100000"/>
              </a:lnSpc>
              <a:spcBef>
                <a:spcPts val="0"/>
              </a:spcBef>
              <a:spcAft>
                <a:spcPts val="0"/>
              </a:spcAft>
              <a:buClrTx/>
              <a:buSzTx/>
              <a:buFontTx/>
              <a:buNone/>
              <a:tabLst/>
              <a:defRPr/>
            </a:pPr>
            <a:endParaRPr lang="sv-SE" sz="1600" b="0" i="0"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GB" sz="1600" b="0" i="0"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The number of the total amount available for pay increases, and other improvements, and the length of the agreement period is what constitutes The Mark. Other common demands put forward by </a:t>
            </a:r>
            <a:r>
              <a:rPr lang="en-GB" sz="1600" dirty="0"/>
              <a:t>The Swedish unions within Industry</a:t>
            </a:r>
            <a:r>
              <a:rPr lang="en-GB" sz="1600" b="0" i="0"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are not part of The Mark. But it gives us strength in the  negotiations when we help each other and can back each other's most important issues. One clear such issue during the last round of collective bargaining was the reduction of working hours, which, thanks to a concerted effort, we managed to get through in all areas of Unionen's collective bargaining agreement. </a:t>
            </a:r>
            <a:br>
              <a:rPr lang="sv-SE" sz="1600" b="0" i="0"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br>
            <a:endParaRPr lang="sv-SE" sz="1600" b="0" i="0"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285750" indent="-285750">
              <a:lnSpc>
                <a:spcPts val="1800"/>
              </a:lnSpc>
              <a:buFont typeface="Arial" panose="020B0604020202020204" pitchFamily="34" charset="0"/>
              <a:buChar char="•"/>
            </a:pPr>
            <a:r>
              <a:rPr lang="en-GB" sz="1600" b="1" dirty="0"/>
              <a:t>December 2026:</a:t>
            </a:r>
            <a:r>
              <a:rPr lang="en-GB" sz="1600" dirty="0"/>
              <a:t>  Unions and employers</a:t>
            </a:r>
            <a:r>
              <a:rPr lang="en-GB" sz="1600" dirty="0">
                <a:solidFill>
                  <a:srgbClr val="000000"/>
                </a:solidFill>
              </a:rPr>
              <a:t> within the industrial sector</a:t>
            </a:r>
            <a:r>
              <a:rPr lang="en-GB" sz="1600" dirty="0"/>
              <a:t> exchange demands.</a:t>
            </a:r>
          </a:p>
          <a:p>
            <a:pPr marL="0" indent="0">
              <a:buFont typeface="Arial" panose="020B0604020202020204" pitchFamily="34" charset="0"/>
              <a:buNone/>
            </a:pPr>
            <a:r>
              <a:rPr lang="en-GB" sz="1600" b="0" i="0"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Specific demands for each of Unionen's 12 industrial agreements are now being handed over to employers. In the same way, we receive the demands from the employers' side. It usually happens sometime just before Christmas</a:t>
            </a:r>
            <a:br>
              <a:rPr lang="sv-SE" dirty="0"/>
            </a:br>
            <a:endParaRPr lang="sv-SE" dirty="0"/>
          </a:p>
          <a:p>
            <a:r>
              <a:rPr lang="en-GB" b="1" dirty="0"/>
              <a:t>2027</a:t>
            </a:r>
          </a:p>
          <a:p>
            <a:pPr marL="285750" indent="-285750">
              <a:lnSpc>
                <a:spcPts val="1800"/>
              </a:lnSpc>
              <a:buFont typeface="Arial" panose="020B0604020202020204" pitchFamily="34" charset="0"/>
              <a:buChar char="•"/>
            </a:pPr>
            <a:r>
              <a:rPr lang="en-GB" sz="1600" b="1" dirty="0"/>
              <a:t>January to March 2027:</a:t>
            </a:r>
            <a:r>
              <a:rPr lang="en-GB" sz="1600" dirty="0"/>
              <a:t> Negotiations </a:t>
            </a:r>
            <a:r>
              <a:rPr lang="en-GB" sz="1600" dirty="0">
                <a:solidFill>
                  <a:srgbClr val="000000"/>
                </a:solidFill>
              </a:rPr>
              <a:t>within the industrial sector</a:t>
            </a:r>
            <a:r>
              <a:rPr lang="en-GB" sz="1600" dirty="0"/>
              <a:t>.</a:t>
            </a:r>
          </a:p>
          <a:p>
            <a:pPr marL="342900" marR="0" lvl="0" indent="-34290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1" dirty="0">
                <a:highlight>
                  <a:srgbClr val="FFFF00"/>
                </a:highlight>
              </a:rPr>
              <a:t>January to December 2027:</a:t>
            </a:r>
            <a:r>
              <a:rPr lang="en-GB" sz="1600" dirty="0">
                <a:highlight>
                  <a:srgbClr val="FFFF00"/>
                </a:highlight>
              </a:rPr>
              <a:t> Exchanges of demands and negotiations in Unionen's other agreement areas are carried out continuously during the year in relation to when the various agreements expire. Non-manufacturing agreements expiring on 31 March will be finalised at the beginning of April.</a:t>
            </a:r>
            <a:br>
              <a:rPr lang="sv-SE" sz="1600" dirty="0">
                <a:highlight>
                  <a:srgbClr val="FFFF00"/>
                </a:highlight>
              </a:rPr>
            </a:br>
            <a:r>
              <a:rPr lang="en-GB" sz="1600" i="1" u="sng" dirty="0">
                <a:highlight>
                  <a:srgbClr val="FFFF00"/>
                </a:highlight>
              </a:rPr>
              <a:t>THE NAME OF THE AGREEMENT </a:t>
            </a:r>
            <a:r>
              <a:rPr lang="en-GB" sz="1600" dirty="0">
                <a:highlight>
                  <a:srgbClr val="FFFF00"/>
                </a:highlight>
              </a:rPr>
              <a:t>that applies to you expires on XX </a:t>
            </a:r>
            <a:r>
              <a:rPr lang="en-GB" sz="1600" b="0" i="1" u="sng" dirty="0">
                <a:solidFill>
                  <a:srgbClr val="FF0000"/>
                </a:solidFill>
                <a:highlight>
                  <a:srgbClr val="FF0000"/>
                </a:highlight>
              </a:rPr>
              <a:t>MONTH</a:t>
            </a:r>
          </a:p>
          <a:p>
            <a:pPr marL="342900" marR="0" lvl="0" indent="-34290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1" dirty="0"/>
              <a:t>31 March 2027:</a:t>
            </a:r>
            <a:r>
              <a:rPr lang="en-GB" sz="1600" dirty="0"/>
              <a:t> </a:t>
            </a: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The collective agree</a:t>
            </a:r>
            <a:r>
              <a:rPr lang="en-GB" sz="1600" dirty="0" err="1">
                <a:solidFill>
                  <a:srgbClr val="000000"/>
                </a:solidFill>
                <a:latin typeface="Arial" panose="020B0604020202020204" pitchFamily="34" charset="0"/>
                <a:cs typeface="Arial" panose="020B0604020202020204" pitchFamily="34" charset="0"/>
              </a:rPr>
              <a:t>ments</a:t>
            </a:r>
            <a:r>
              <a:rPr lang="en-GB" sz="1600" dirty="0">
                <a:solidFill>
                  <a:srgbClr val="000000"/>
                </a:solidFill>
                <a:latin typeface="Arial" panose="020B0604020202020204" pitchFamily="34" charset="0"/>
                <a:cs typeface="Arial" panose="020B0604020202020204" pitchFamily="34" charset="0"/>
              </a:rPr>
              <a:t> within the industrial sector</a:t>
            </a: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expires</a:t>
            </a:r>
            <a:r>
              <a:rPr lang="en-GB" sz="1600" dirty="0"/>
              <a:t>. The goal is for new agreements to be ready and specify the level of wage increases in the rest of the labour market.</a:t>
            </a:r>
            <a:br>
              <a:rPr lang="sv-SE" sz="1600" dirty="0"/>
            </a:br>
            <a:r>
              <a:rPr lang="en-GB" b="1" dirty="0">
                <a:highlight>
                  <a:srgbClr val="FFFF00"/>
                </a:highlight>
              </a:rPr>
              <a:t>January</a:t>
            </a:r>
            <a:r>
              <a:rPr lang="en-GB" dirty="0"/>
              <a:t> – </a:t>
            </a:r>
            <a:r>
              <a:rPr lang="en-GB" b="1" dirty="0"/>
              <a:t>November </a:t>
            </a:r>
            <a:r>
              <a:rPr lang="en-GB" dirty="0"/>
              <a:t>– Exchange of demands </a:t>
            </a:r>
            <a:r>
              <a:rPr lang="en-GB" dirty="0">
                <a:highlight>
                  <a:srgbClr val="FFFF00"/>
                </a:highlight>
              </a:rPr>
              <a:t> takes place on an ongoing basis in relation to when in the year the agreements expire. </a:t>
            </a:r>
          </a:p>
          <a:p>
            <a:pPr marL="285750" indent="-285750">
              <a:lnSpc>
                <a:spcPts val="1800"/>
              </a:lnSpc>
              <a:buFont typeface="Arial" panose="020B0604020202020204" pitchFamily="34" charset="0"/>
              <a:buChar char="•"/>
            </a:pPr>
            <a:r>
              <a:rPr lang="en-GB" sz="1600" b="1" dirty="0"/>
              <a:t>December 2027:</a:t>
            </a:r>
            <a:r>
              <a:rPr lang="en-GB" sz="1600" dirty="0"/>
              <a:t> The last of Unionen's 67 agreement areas expires and is expected to receive a new collective agreement</a:t>
            </a:r>
          </a:p>
        </p:txBody>
      </p:sp>
      <p:sp>
        <p:nvSpPr>
          <p:cNvPr id="4" name="Platshållare för bildnummer 3"/>
          <p:cNvSpPr>
            <a:spLocks noGrp="1"/>
          </p:cNvSpPr>
          <p:nvPr>
            <p:ph type="sldNum" sz="quarter" idx="5"/>
          </p:nvPr>
        </p:nvSpPr>
        <p:spPr/>
        <p:txBody>
          <a:bodyPr/>
          <a:lstStyle/>
          <a:p>
            <a:fld id="{07A8ACA6-C841-674B-B8D6-1F7FC3C6174E}" type="slidenum">
              <a:rPr lang="sv-SE" smtClean="0"/>
              <a:pPr/>
              <a:t>11</a:t>
            </a:fld>
            <a:endParaRPr lang="sv-SE" dirty="0"/>
          </a:p>
        </p:txBody>
      </p:sp>
    </p:spTree>
    <p:extLst>
      <p:ext uri="{BB962C8B-B14F-4D97-AF65-F5344CB8AC3E}">
        <p14:creationId xmlns:p14="http://schemas.microsoft.com/office/powerpoint/2010/main" val="20457489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en-GB" sz="1600" b="0" i="0" u="none" strike="noStrike" kern="1200">
                <a:solidFill>
                  <a:schemeClr val="tx1"/>
                </a:solidFill>
                <a:effectLst/>
                <a:latin typeface="Arial" panose="020B0604020202020204" pitchFamily="34" charset="0"/>
                <a:ea typeface="+mn-ea"/>
                <a:cs typeface="+mn-cs"/>
              </a:rPr>
              <a:t>Finally, we would like to emphasise once again that your and all other members' commitment matters.</a:t>
            </a:r>
            <a:br>
              <a:rPr lang="sv-SE" sz="1600" b="0" i="0" kern="1200">
                <a:solidFill>
                  <a:schemeClr val="tx1"/>
                </a:solidFill>
                <a:effectLst/>
                <a:latin typeface="Arial" panose="020B0604020202020204" pitchFamily="34" charset="0"/>
                <a:ea typeface="+mn-ea"/>
                <a:cs typeface="+mn-cs"/>
              </a:rPr>
            </a:br>
            <a:r>
              <a:rPr lang="en-GB" sz="1600" b="0" i="0" u="none" strike="noStrike" kern="1200">
                <a:solidFill>
                  <a:schemeClr val="tx1"/>
                </a:solidFill>
                <a:effectLst/>
                <a:latin typeface="Arial" panose="020B0604020202020204" pitchFamily="34" charset="0"/>
                <a:ea typeface="+mn-ea"/>
                <a:cs typeface="+mn-cs"/>
              </a:rPr>
              <a:t>It is together that we create strong agreements that change the world of work.</a:t>
            </a:r>
          </a:p>
          <a:p>
            <a:endParaRPr lang="sv-SE" sz="1600" b="0" i="0" kern="1200" dirty="0">
              <a:solidFill>
                <a:schemeClr val="tx1"/>
              </a:solidFill>
              <a:effectLst/>
              <a:latin typeface="Arial" panose="020B0604020202020204" pitchFamily="34" charset="0"/>
              <a:ea typeface="+mn-ea"/>
              <a:cs typeface="+mn-cs"/>
            </a:endParaRPr>
          </a:p>
          <a:p>
            <a:r>
              <a:rPr lang="en-GB" sz="1600" b="0" i="0" kern="1200">
                <a:solidFill>
                  <a:schemeClr val="tx1"/>
                </a:solidFill>
                <a:effectLst/>
                <a:latin typeface="Arial" panose="020B0604020202020204" pitchFamily="34" charset="0"/>
                <a:ea typeface="+mn-ea"/>
                <a:cs typeface="+mn-cs"/>
              </a:rPr>
              <a:t>On the Unionen.se/avtal2027 – page – you will find the latest news in the collective bargaining round. From there, you can also find your sector negotiating committee, learn more about the importance of collective agreements and find inspiration and other things that can help you in your commitment and to engage other members in the collective bargaining movement. </a:t>
            </a:r>
          </a:p>
          <a:p>
            <a:br>
              <a:rPr lang="sv-SE" sz="1600" b="0" i="0" kern="1200" dirty="0">
                <a:solidFill>
                  <a:schemeClr val="tx1"/>
                </a:solidFill>
                <a:effectLst/>
                <a:latin typeface="Arial" panose="020B0604020202020204" pitchFamily="34" charset="0"/>
                <a:ea typeface="+mn-ea"/>
                <a:cs typeface="+mn-cs"/>
              </a:rPr>
            </a:br>
            <a:r>
              <a:rPr lang="en-GB" sz="1600" b="0" i="0" u="none" strike="noStrike" kern="1200">
                <a:solidFill>
                  <a:schemeClr val="tx1"/>
                </a:solidFill>
                <a:effectLst/>
                <a:latin typeface="Arial" panose="020B0604020202020204" pitchFamily="34" charset="0"/>
                <a:ea typeface="+mn-ea"/>
                <a:cs typeface="+mn-cs"/>
              </a:rPr>
              <a:t>So go in and be inspired to continue to engage yourself and others to influence for a better working life.</a:t>
            </a:r>
          </a:p>
          <a:p>
            <a:br>
              <a:rPr lang="sv-SE" sz="1600" b="0" i="0" u="none" strike="noStrike" kern="1200" dirty="0">
                <a:solidFill>
                  <a:schemeClr val="tx1"/>
                </a:solidFill>
                <a:effectLst/>
                <a:latin typeface="Arial" panose="020B0604020202020204" pitchFamily="34" charset="0"/>
                <a:ea typeface="+mn-ea"/>
                <a:cs typeface="+mn-cs"/>
              </a:rPr>
            </a:br>
            <a:r>
              <a:rPr lang="en-GB" sz="1600" b="0" i="0" u="none" strike="noStrike" kern="1200">
                <a:solidFill>
                  <a:schemeClr val="tx1"/>
                </a:solidFill>
                <a:effectLst/>
                <a:latin typeface="Arial" panose="020B0604020202020204" pitchFamily="34" charset="0"/>
                <a:ea typeface="+mn-ea"/>
                <a:cs typeface="+mn-cs"/>
              </a:rPr>
              <a:t>Thank you!</a:t>
            </a:r>
            <a:endParaRPr lang="sv-SE" dirty="0"/>
          </a:p>
        </p:txBody>
      </p:sp>
      <p:sp>
        <p:nvSpPr>
          <p:cNvPr id="4" name="Platshållare för bildnummer 3"/>
          <p:cNvSpPr>
            <a:spLocks noGrp="1"/>
          </p:cNvSpPr>
          <p:nvPr>
            <p:ph type="sldNum" sz="quarter" idx="5"/>
          </p:nvPr>
        </p:nvSpPr>
        <p:spPr/>
        <p:txBody>
          <a:bodyPr/>
          <a:lstStyle/>
          <a:p>
            <a:fld id="{07A8ACA6-C841-674B-B8D6-1F7FC3C6174E}" type="slidenum">
              <a:rPr lang="sv-SE" smtClean="0"/>
              <a:pPr/>
              <a:t>12</a:t>
            </a:fld>
            <a:endParaRPr lang="sv-SE" dirty="0"/>
          </a:p>
        </p:txBody>
      </p:sp>
    </p:spTree>
    <p:extLst>
      <p:ext uri="{BB962C8B-B14F-4D97-AF65-F5344CB8AC3E}">
        <p14:creationId xmlns:p14="http://schemas.microsoft.com/office/powerpoint/2010/main" val="36508102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1_Anpassad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Bildobjekt 2" descr="En bild som visar Teckensnitt, Grafik, logotyp, symbol&#10;&#10;AI-genererat innehåll kan vara felaktigt.">
            <a:extLst>
              <a:ext uri="{FF2B5EF4-FFF2-40B4-BE49-F238E27FC236}">
                <a16:creationId xmlns:a16="http://schemas.microsoft.com/office/drawing/2014/main" id="{435359F4-09F2-8DCD-01E2-15636F5833AC}"/>
              </a:ext>
            </a:extLst>
          </p:cNvPr>
          <p:cNvPicPr>
            <a:picLocks noChangeAspect="1"/>
          </p:cNvPicPr>
          <p:nvPr userDrawn="1"/>
        </p:nvPicPr>
        <p:blipFill>
          <a:blip r:embed="rId3"/>
          <a:stretch>
            <a:fillRect/>
          </a:stretch>
        </p:blipFill>
        <p:spPr>
          <a:xfrm>
            <a:off x="9314330" y="6068237"/>
            <a:ext cx="2314687" cy="377013"/>
          </a:xfrm>
          <a:prstGeom prst="rect">
            <a:avLst/>
          </a:prstGeom>
        </p:spPr>
      </p:pic>
    </p:spTree>
    <p:extLst>
      <p:ext uri="{BB962C8B-B14F-4D97-AF65-F5344CB8AC3E}">
        <p14:creationId xmlns:p14="http://schemas.microsoft.com/office/powerpoint/2010/main" val="3899480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Anpassad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latshållare för text 24">
            <a:extLst>
              <a:ext uri="{FF2B5EF4-FFF2-40B4-BE49-F238E27FC236}">
                <a16:creationId xmlns:a16="http://schemas.microsoft.com/office/drawing/2014/main" id="{F819433B-8A93-7386-8710-28D2E3EF50E5}"/>
              </a:ext>
            </a:extLst>
          </p:cNvPr>
          <p:cNvSpPr>
            <a:spLocks noGrp="1"/>
          </p:cNvSpPr>
          <p:nvPr>
            <p:ph type="body" sz="quarter" idx="17" hasCustomPrompt="1"/>
          </p:nvPr>
        </p:nvSpPr>
        <p:spPr>
          <a:xfrm>
            <a:off x="1800000" y="2439577"/>
            <a:ext cx="4312697" cy="760262"/>
          </a:xfrm>
          <a:prstGeom prst="rect">
            <a:avLst/>
          </a:prstGeom>
          <a:solidFill>
            <a:schemeClr val="bg2"/>
          </a:solidFill>
        </p:spPr>
        <p:txBody>
          <a:bodyPr wrap="none" lIns="90000" tIns="288000" rIns="90000" bIns="54000">
            <a:spAutoFit/>
          </a:bodyPr>
          <a:lstStyle>
            <a:lvl1pPr marL="0" indent="0">
              <a:lnSpc>
                <a:spcPts val="3067"/>
              </a:lnSpc>
              <a:buFontTx/>
              <a:buNone/>
              <a:defRPr sz="4000" b="1" i="0" baseline="0">
                <a:solidFill>
                  <a:schemeClr val="tx2"/>
                </a:solidFill>
              </a:defRPr>
            </a:lvl1pPr>
            <a:lvl2pPr marL="274950" indent="0">
              <a:buFontTx/>
              <a:buNone/>
              <a:defRPr/>
            </a:lvl2pPr>
            <a:lvl3pPr marL="458550" indent="0">
              <a:buFontTx/>
              <a:buNone/>
              <a:defRPr/>
            </a:lvl3pPr>
            <a:lvl4pPr marL="638550" indent="0">
              <a:buFontTx/>
              <a:buNone/>
              <a:defRPr/>
            </a:lvl4pPr>
            <a:lvl5pPr marL="818550" indent="0">
              <a:buFontTx/>
              <a:buNone/>
              <a:defRPr/>
            </a:lvl5pPr>
          </a:lstStyle>
          <a:p>
            <a:pPr lvl="0"/>
            <a:r>
              <a:rPr lang="sv-SE" dirty="0" err="1"/>
              <a:t>Section</a:t>
            </a:r>
            <a:r>
              <a:rPr lang="sv-SE" dirty="0"/>
              <a:t> </a:t>
            </a:r>
            <a:r>
              <a:rPr lang="sv-SE" dirty="0" err="1"/>
              <a:t>Headline</a:t>
            </a:r>
            <a:endParaRPr lang="sv-SE" dirty="0"/>
          </a:p>
        </p:txBody>
      </p:sp>
      <p:sp>
        <p:nvSpPr>
          <p:cNvPr id="5" name="Platshållare för text 24">
            <a:extLst>
              <a:ext uri="{FF2B5EF4-FFF2-40B4-BE49-F238E27FC236}">
                <a16:creationId xmlns:a16="http://schemas.microsoft.com/office/drawing/2014/main" id="{E790E757-B5E5-4400-519A-07264B944D9C}"/>
              </a:ext>
            </a:extLst>
          </p:cNvPr>
          <p:cNvSpPr>
            <a:spLocks noGrp="1"/>
          </p:cNvSpPr>
          <p:nvPr>
            <p:ph type="body" sz="quarter" idx="18" hasCustomPrompt="1"/>
          </p:nvPr>
        </p:nvSpPr>
        <p:spPr>
          <a:xfrm>
            <a:off x="1800000" y="3297203"/>
            <a:ext cx="6197828" cy="760262"/>
          </a:xfrm>
          <a:prstGeom prst="rect">
            <a:avLst/>
          </a:prstGeom>
          <a:solidFill>
            <a:schemeClr val="bg2"/>
          </a:solidFill>
        </p:spPr>
        <p:txBody>
          <a:bodyPr wrap="none" lIns="90000" tIns="288000" rIns="90000" bIns="54000">
            <a:spAutoFit/>
          </a:bodyPr>
          <a:lstStyle>
            <a:lvl1pPr marL="0" indent="0">
              <a:lnSpc>
                <a:spcPts val="3067"/>
              </a:lnSpc>
              <a:buFontTx/>
              <a:buNone/>
              <a:defRPr sz="4000" b="1" i="0" baseline="0">
                <a:solidFill>
                  <a:schemeClr val="tx2"/>
                </a:solidFill>
              </a:defRPr>
            </a:lvl1pPr>
            <a:lvl2pPr marL="274950" indent="0">
              <a:buFontTx/>
              <a:buNone/>
              <a:defRPr/>
            </a:lvl2pPr>
            <a:lvl3pPr marL="458550" indent="0">
              <a:buFontTx/>
              <a:buNone/>
              <a:defRPr/>
            </a:lvl3pPr>
            <a:lvl4pPr marL="638550" indent="0">
              <a:buFontTx/>
              <a:buNone/>
              <a:defRPr/>
            </a:lvl4pPr>
            <a:lvl5pPr marL="818550" indent="0">
              <a:buFontTx/>
              <a:buNone/>
              <a:defRPr/>
            </a:lvl5pPr>
          </a:lstStyle>
          <a:p>
            <a:pPr lvl="0"/>
            <a:r>
              <a:rPr lang="sv-SE" dirty="0"/>
              <a:t>Line 2 (</a:t>
            </a:r>
            <a:r>
              <a:rPr lang="sv-SE" dirty="0" err="1"/>
              <a:t>may</a:t>
            </a:r>
            <a:r>
              <a:rPr lang="sv-SE" dirty="0"/>
              <a:t> be </a:t>
            </a:r>
            <a:r>
              <a:rPr lang="sv-SE" dirty="0" err="1"/>
              <a:t>removed</a:t>
            </a:r>
            <a:r>
              <a:rPr lang="sv-SE" dirty="0"/>
              <a:t>)</a:t>
            </a:r>
          </a:p>
        </p:txBody>
      </p:sp>
    </p:spTree>
    <p:extLst>
      <p:ext uri="{BB962C8B-B14F-4D97-AF65-F5344CB8AC3E}">
        <p14:creationId xmlns:p14="http://schemas.microsoft.com/office/powerpoint/2010/main" val="611291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9_Anpassad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2" name="Platshållare för text 24">
            <a:extLst>
              <a:ext uri="{FF2B5EF4-FFF2-40B4-BE49-F238E27FC236}">
                <a16:creationId xmlns:a16="http://schemas.microsoft.com/office/drawing/2014/main" id="{6C1D2A9B-D629-52EA-1C4C-E4D41723A63E}"/>
              </a:ext>
            </a:extLst>
          </p:cNvPr>
          <p:cNvSpPr>
            <a:spLocks noGrp="1"/>
          </p:cNvSpPr>
          <p:nvPr>
            <p:ph type="body" sz="quarter" idx="17" hasCustomPrompt="1"/>
          </p:nvPr>
        </p:nvSpPr>
        <p:spPr>
          <a:xfrm>
            <a:off x="1800000" y="1879200"/>
            <a:ext cx="2318561" cy="760262"/>
          </a:xfrm>
          <a:prstGeom prst="rect">
            <a:avLst/>
          </a:prstGeom>
          <a:solidFill>
            <a:schemeClr val="tx2"/>
          </a:solidFill>
        </p:spPr>
        <p:txBody>
          <a:bodyPr wrap="none" lIns="90000" tIns="288000" rIns="90000" bIns="54000">
            <a:spAutoFit/>
          </a:bodyPr>
          <a:lstStyle>
            <a:lvl1pPr marL="0" indent="0">
              <a:lnSpc>
                <a:spcPts val="3067"/>
              </a:lnSpc>
              <a:buFontTx/>
              <a:buNone/>
              <a:defRPr sz="4000" b="1" i="0" baseline="0">
                <a:solidFill>
                  <a:schemeClr val="bg2"/>
                </a:solidFill>
              </a:defRPr>
            </a:lvl1pPr>
            <a:lvl2pPr marL="274950" indent="0">
              <a:buFontTx/>
              <a:buNone/>
              <a:defRPr/>
            </a:lvl2pPr>
            <a:lvl3pPr marL="458550" indent="0">
              <a:buFontTx/>
              <a:buNone/>
              <a:defRPr/>
            </a:lvl3pPr>
            <a:lvl4pPr marL="638550" indent="0">
              <a:buFontTx/>
              <a:buNone/>
              <a:defRPr/>
            </a:lvl4pPr>
            <a:lvl5pPr marL="818550" indent="0">
              <a:buFontTx/>
              <a:buNone/>
              <a:defRPr/>
            </a:lvl5pPr>
          </a:lstStyle>
          <a:p>
            <a:pPr lvl="0"/>
            <a:r>
              <a:rPr lang="sv-SE" dirty="0" err="1"/>
              <a:t>Headline</a:t>
            </a:r>
            <a:endParaRPr lang="sv-SE" dirty="0"/>
          </a:p>
        </p:txBody>
      </p:sp>
      <p:sp>
        <p:nvSpPr>
          <p:cNvPr id="23" name="Platshållare för text 24">
            <a:extLst>
              <a:ext uri="{FF2B5EF4-FFF2-40B4-BE49-F238E27FC236}">
                <a16:creationId xmlns:a16="http://schemas.microsoft.com/office/drawing/2014/main" id="{B188A8D7-DA8B-C3A9-69B9-D0371F689FCF}"/>
              </a:ext>
            </a:extLst>
          </p:cNvPr>
          <p:cNvSpPr>
            <a:spLocks noGrp="1"/>
          </p:cNvSpPr>
          <p:nvPr>
            <p:ph type="body" sz="quarter" idx="18" hasCustomPrompt="1"/>
          </p:nvPr>
        </p:nvSpPr>
        <p:spPr>
          <a:xfrm>
            <a:off x="1800000" y="2752975"/>
            <a:ext cx="6197828" cy="760262"/>
          </a:xfrm>
          <a:prstGeom prst="rect">
            <a:avLst/>
          </a:prstGeom>
          <a:solidFill>
            <a:schemeClr val="tx2"/>
          </a:solidFill>
        </p:spPr>
        <p:txBody>
          <a:bodyPr wrap="none" lIns="90000" tIns="288000" rIns="90000" bIns="54000">
            <a:spAutoFit/>
          </a:bodyPr>
          <a:lstStyle>
            <a:lvl1pPr marL="0" indent="0">
              <a:lnSpc>
                <a:spcPts val="3067"/>
              </a:lnSpc>
              <a:buFontTx/>
              <a:buNone/>
              <a:defRPr sz="4000" b="1" i="0" baseline="0">
                <a:solidFill>
                  <a:schemeClr val="bg2"/>
                </a:solidFill>
              </a:defRPr>
            </a:lvl1pPr>
            <a:lvl2pPr marL="274950" indent="0">
              <a:buFontTx/>
              <a:buNone/>
              <a:defRPr/>
            </a:lvl2pPr>
            <a:lvl3pPr marL="458550" indent="0">
              <a:buFontTx/>
              <a:buNone/>
              <a:defRPr/>
            </a:lvl3pPr>
            <a:lvl4pPr marL="638550" indent="0">
              <a:buFontTx/>
              <a:buNone/>
              <a:defRPr/>
            </a:lvl4pPr>
            <a:lvl5pPr marL="818550" indent="0">
              <a:buFontTx/>
              <a:buNone/>
              <a:defRPr/>
            </a:lvl5pPr>
          </a:lstStyle>
          <a:p>
            <a:pPr lvl="0"/>
            <a:r>
              <a:rPr lang="sv-SE" dirty="0"/>
              <a:t>Line 2 (</a:t>
            </a:r>
            <a:r>
              <a:rPr lang="sv-SE" dirty="0" err="1"/>
              <a:t>may</a:t>
            </a:r>
            <a:r>
              <a:rPr lang="sv-SE" dirty="0"/>
              <a:t> be </a:t>
            </a:r>
            <a:r>
              <a:rPr lang="sv-SE" dirty="0" err="1"/>
              <a:t>removed</a:t>
            </a:r>
            <a:r>
              <a:rPr lang="sv-SE" dirty="0"/>
              <a:t>)</a:t>
            </a:r>
          </a:p>
        </p:txBody>
      </p:sp>
    </p:spTree>
    <p:extLst>
      <p:ext uri="{BB962C8B-B14F-4D97-AF65-F5344CB8AC3E}">
        <p14:creationId xmlns:p14="http://schemas.microsoft.com/office/powerpoint/2010/main" val="2878085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8_Anpassad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701B48F-B68C-FB28-A5E1-F6DA9336ECD8}"/>
              </a:ext>
            </a:extLst>
          </p:cNvPr>
          <p:cNvSpPr>
            <a:spLocks noGrp="1"/>
          </p:cNvSpPr>
          <p:nvPr>
            <p:ph type="title" hasCustomPrompt="1"/>
          </p:nvPr>
        </p:nvSpPr>
        <p:spPr>
          <a:xfrm>
            <a:off x="1693984" y="857115"/>
            <a:ext cx="8363130" cy="1200000"/>
          </a:xfrm>
          <a:prstGeom prst="rect">
            <a:avLst/>
          </a:prstGeom>
          <a:noFill/>
        </p:spPr>
        <p:txBody>
          <a:bodyPr/>
          <a:lstStyle>
            <a:lvl1pPr>
              <a:lnSpc>
                <a:spcPct val="100000"/>
              </a:lnSpc>
              <a:defRPr>
                <a:solidFill>
                  <a:srgbClr val="185327"/>
                </a:solidFill>
              </a:defRPr>
            </a:lvl1pPr>
          </a:lstStyle>
          <a:p>
            <a:r>
              <a:rPr lang="sv-SE" dirty="0" err="1"/>
              <a:t>Click</a:t>
            </a:r>
            <a:r>
              <a:rPr lang="sv-SE" dirty="0"/>
              <a:t> </a:t>
            </a:r>
            <a:r>
              <a:rPr lang="sv-SE" dirty="0" err="1"/>
              <a:t>here</a:t>
            </a:r>
            <a:r>
              <a:rPr lang="sv-SE" dirty="0"/>
              <a:t> to </a:t>
            </a:r>
            <a:r>
              <a:rPr lang="sv-SE" dirty="0" err="1"/>
              <a:t>insert</a:t>
            </a:r>
            <a:r>
              <a:rPr lang="sv-SE" dirty="0"/>
              <a:t> </a:t>
            </a:r>
            <a:r>
              <a:rPr lang="sv-SE" dirty="0" err="1"/>
              <a:t>your</a:t>
            </a:r>
            <a:r>
              <a:rPr lang="sv-SE" dirty="0"/>
              <a:t> </a:t>
            </a:r>
            <a:r>
              <a:rPr lang="sv-SE" dirty="0" err="1"/>
              <a:t>headline</a:t>
            </a:r>
            <a:endParaRPr lang="sv-SE" dirty="0"/>
          </a:p>
        </p:txBody>
      </p:sp>
      <p:sp>
        <p:nvSpPr>
          <p:cNvPr id="3" name="Platshållare för text 2">
            <a:extLst>
              <a:ext uri="{FF2B5EF4-FFF2-40B4-BE49-F238E27FC236}">
                <a16:creationId xmlns:a16="http://schemas.microsoft.com/office/drawing/2014/main" id="{EFE1FC5F-9682-094B-DCA9-6FC499F47010}"/>
              </a:ext>
            </a:extLst>
          </p:cNvPr>
          <p:cNvSpPr>
            <a:spLocks noGrp="1"/>
          </p:cNvSpPr>
          <p:nvPr>
            <p:ph type="body" sz="quarter" idx="15" hasCustomPrompt="1"/>
          </p:nvPr>
        </p:nvSpPr>
        <p:spPr>
          <a:xfrm>
            <a:off x="1800000" y="2162451"/>
            <a:ext cx="8257114" cy="3934232"/>
          </a:xfrm>
          <a:prstGeom prst="rect">
            <a:avLst/>
          </a:prstGeom>
        </p:spPr>
        <p:txBody>
          <a:bodyPr vert="horz" lIns="0" tIns="0" rIns="0" bIns="0" numCol="1" spcCol="216000" rtlCol="0">
            <a:normAutofit/>
          </a:bodyPr>
          <a:lstStyle>
            <a:lvl1pPr marL="0" indent="0">
              <a:lnSpc>
                <a:spcPct val="100000"/>
              </a:lnSpc>
              <a:spcBef>
                <a:spcPts val="1067"/>
              </a:spcBef>
              <a:spcAft>
                <a:spcPts val="0"/>
              </a:spcAft>
              <a:buFontTx/>
              <a:buNone/>
              <a:defRPr lang="sv-SE" sz="1800" b="0" i="0" kern="1200" dirty="0" err="1">
                <a:solidFill>
                  <a:schemeClr val="tx1"/>
                </a:solidFill>
                <a:latin typeface="Arial" panose="020B0604020202020204" pitchFamily="34" charset="0"/>
                <a:ea typeface="+mn-ea"/>
                <a:cs typeface="Arial" panose="020B0604020202020204" pitchFamily="34" charset="0"/>
              </a:defRPr>
            </a:lvl1pPr>
            <a:lvl2pPr>
              <a:defRPr lang="sv-SE" sz="1800" b="0" i="0" dirty="0" smtClean="0">
                <a:solidFill>
                  <a:schemeClr val="tx1"/>
                </a:solidFill>
              </a:defRPr>
            </a:lvl2pPr>
            <a:lvl3pPr>
              <a:defRPr lang="sv-SE" sz="1800" b="0" i="0" dirty="0" smtClean="0">
                <a:solidFill>
                  <a:schemeClr val="tx1"/>
                </a:solidFill>
              </a:defRPr>
            </a:lvl3pPr>
            <a:lvl4pPr>
              <a:defRPr lang="sv-SE" sz="1800" b="0" i="0" dirty="0" smtClean="0">
                <a:solidFill>
                  <a:schemeClr val="tx1"/>
                </a:solidFill>
              </a:defRPr>
            </a:lvl4pPr>
            <a:lvl5pPr>
              <a:defRPr lang="sv-SE" sz="1800" b="0" i="0" dirty="0">
                <a:solidFill>
                  <a:schemeClr val="tx1"/>
                </a:solidFill>
              </a:defRPr>
            </a:lvl5pPr>
            <a:lvl6pPr>
              <a:defRPr sz="1800" b="0" i="0">
                <a:solidFill>
                  <a:schemeClr val="tx1"/>
                </a:solidFill>
                <a:latin typeface="Arial" panose="020B0604020202020204" pitchFamily="34" charset="0"/>
                <a:cs typeface="Arial" panose="020B0604020202020204" pitchFamily="34" charset="0"/>
              </a:defRPr>
            </a:lvl6pPr>
            <a:lvl7pPr>
              <a:defRPr sz="1800" b="0" i="0">
                <a:solidFill>
                  <a:schemeClr val="tx1"/>
                </a:solidFill>
                <a:latin typeface="Arial" panose="020B0604020202020204" pitchFamily="34" charset="0"/>
                <a:cs typeface="Arial" panose="020B0604020202020204" pitchFamily="34" charset="0"/>
              </a:defRPr>
            </a:lvl7pPr>
            <a:lvl8pPr>
              <a:defRPr sz="1800" b="0" i="0">
                <a:solidFill>
                  <a:schemeClr val="tx1"/>
                </a:solidFill>
                <a:latin typeface="Arial" panose="020B0604020202020204" pitchFamily="34" charset="0"/>
                <a:cs typeface="Arial" panose="020B0604020202020204" pitchFamily="34" charset="0"/>
              </a:defRPr>
            </a:lvl8pPr>
            <a:lvl9pPr>
              <a:defRPr sz="1800" b="0" i="0">
                <a:solidFill>
                  <a:schemeClr val="tx1"/>
                </a:solidFill>
                <a:latin typeface="Arial" panose="020B0604020202020204" pitchFamily="34" charset="0"/>
                <a:cs typeface="Arial" panose="020B0604020202020204" pitchFamily="34" charset="0"/>
              </a:defRPr>
            </a:lvl9pPr>
          </a:lstStyle>
          <a:p>
            <a:pPr lvl="0">
              <a:spcBef>
                <a:spcPts val="1067"/>
              </a:spcBef>
              <a:spcAft>
                <a:spcPts val="0"/>
              </a:spcAft>
            </a:pPr>
            <a:r>
              <a:rPr lang="sv-SE" dirty="0" err="1"/>
              <a:t>Click</a:t>
            </a:r>
            <a:r>
              <a:rPr lang="sv-SE" dirty="0"/>
              <a:t> </a:t>
            </a:r>
            <a:r>
              <a:rPr lang="sv-SE" dirty="0" err="1"/>
              <a:t>here</a:t>
            </a:r>
            <a:r>
              <a:rPr lang="sv-SE" dirty="0"/>
              <a:t> to </a:t>
            </a:r>
            <a:r>
              <a:rPr lang="sv-SE" dirty="0" err="1"/>
              <a:t>insert</a:t>
            </a:r>
            <a:r>
              <a:rPr lang="sv-SE" dirty="0"/>
              <a:t> </a:t>
            </a:r>
            <a:r>
              <a:rPr lang="sv-SE" dirty="0" err="1"/>
              <a:t>your</a:t>
            </a:r>
            <a:r>
              <a:rPr lang="sv-SE" dirty="0"/>
              <a:t> </a:t>
            </a:r>
            <a:r>
              <a:rPr lang="sv-SE" dirty="0" err="1"/>
              <a:t>body</a:t>
            </a:r>
            <a:r>
              <a:rPr lang="sv-SE" dirty="0"/>
              <a:t> text</a:t>
            </a:r>
          </a:p>
        </p:txBody>
      </p:sp>
    </p:spTree>
    <p:extLst>
      <p:ext uri="{BB962C8B-B14F-4D97-AF65-F5344CB8AC3E}">
        <p14:creationId xmlns:p14="http://schemas.microsoft.com/office/powerpoint/2010/main" val="1816937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Anpassad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latshållare för text 24">
            <a:extLst>
              <a:ext uri="{FF2B5EF4-FFF2-40B4-BE49-F238E27FC236}">
                <a16:creationId xmlns:a16="http://schemas.microsoft.com/office/drawing/2014/main" id="{F819433B-8A93-7386-8710-28D2E3EF50E5}"/>
              </a:ext>
            </a:extLst>
          </p:cNvPr>
          <p:cNvSpPr>
            <a:spLocks noGrp="1"/>
          </p:cNvSpPr>
          <p:nvPr>
            <p:ph type="body" sz="quarter" idx="17" hasCustomPrompt="1"/>
          </p:nvPr>
        </p:nvSpPr>
        <p:spPr>
          <a:xfrm>
            <a:off x="1800000" y="2439577"/>
            <a:ext cx="4312697" cy="760262"/>
          </a:xfrm>
          <a:prstGeom prst="rect">
            <a:avLst/>
          </a:prstGeom>
          <a:solidFill>
            <a:schemeClr val="bg2"/>
          </a:solidFill>
        </p:spPr>
        <p:txBody>
          <a:bodyPr wrap="none" lIns="90000" tIns="288000" rIns="90000" bIns="54000">
            <a:spAutoFit/>
          </a:bodyPr>
          <a:lstStyle>
            <a:lvl1pPr marL="0" indent="0">
              <a:lnSpc>
                <a:spcPts val="3067"/>
              </a:lnSpc>
              <a:buFontTx/>
              <a:buNone/>
              <a:defRPr sz="4000" b="1" i="0" baseline="0">
                <a:solidFill>
                  <a:schemeClr val="tx2"/>
                </a:solidFill>
              </a:defRPr>
            </a:lvl1pPr>
            <a:lvl2pPr marL="274950" indent="0">
              <a:buFontTx/>
              <a:buNone/>
              <a:defRPr/>
            </a:lvl2pPr>
            <a:lvl3pPr marL="458550" indent="0">
              <a:buFontTx/>
              <a:buNone/>
              <a:defRPr/>
            </a:lvl3pPr>
            <a:lvl4pPr marL="638550" indent="0">
              <a:buFontTx/>
              <a:buNone/>
              <a:defRPr/>
            </a:lvl4pPr>
            <a:lvl5pPr marL="818550" indent="0">
              <a:buFontTx/>
              <a:buNone/>
              <a:defRPr/>
            </a:lvl5pPr>
          </a:lstStyle>
          <a:p>
            <a:pPr lvl="0"/>
            <a:r>
              <a:rPr lang="sv-SE" dirty="0" err="1"/>
              <a:t>Section</a:t>
            </a:r>
            <a:r>
              <a:rPr lang="sv-SE" dirty="0"/>
              <a:t> </a:t>
            </a:r>
            <a:r>
              <a:rPr lang="sv-SE" dirty="0" err="1"/>
              <a:t>Headline</a:t>
            </a:r>
            <a:endParaRPr lang="sv-SE" dirty="0"/>
          </a:p>
        </p:txBody>
      </p:sp>
      <p:sp>
        <p:nvSpPr>
          <p:cNvPr id="5" name="Platshållare för text 24">
            <a:extLst>
              <a:ext uri="{FF2B5EF4-FFF2-40B4-BE49-F238E27FC236}">
                <a16:creationId xmlns:a16="http://schemas.microsoft.com/office/drawing/2014/main" id="{E790E757-B5E5-4400-519A-07264B944D9C}"/>
              </a:ext>
            </a:extLst>
          </p:cNvPr>
          <p:cNvSpPr>
            <a:spLocks noGrp="1"/>
          </p:cNvSpPr>
          <p:nvPr>
            <p:ph type="body" sz="quarter" idx="18" hasCustomPrompt="1"/>
          </p:nvPr>
        </p:nvSpPr>
        <p:spPr>
          <a:xfrm>
            <a:off x="1800000" y="3297203"/>
            <a:ext cx="6197828" cy="760262"/>
          </a:xfrm>
          <a:prstGeom prst="rect">
            <a:avLst/>
          </a:prstGeom>
          <a:solidFill>
            <a:schemeClr val="bg2"/>
          </a:solidFill>
        </p:spPr>
        <p:txBody>
          <a:bodyPr wrap="none" lIns="90000" tIns="288000" rIns="90000" bIns="54000">
            <a:spAutoFit/>
          </a:bodyPr>
          <a:lstStyle>
            <a:lvl1pPr marL="0" indent="0">
              <a:lnSpc>
                <a:spcPts val="3067"/>
              </a:lnSpc>
              <a:buFontTx/>
              <a:buNone/>
              <a:defRPr sz="4000" b="1" i="0" baseline="0">
                <a:solidFill>
                  <a:schemeClr val="tx2"/>
                </a:solidFill>
              </a:defRPr>
            </a:lvl1pPr>
            <a:lvl2pPr marL="274950" indent="0">
              <a:buFontTx/>
              <a:buNone/>
              <a:defRPr/>
            </a:lvl2pPr>
            <a:lvl3pPr marL="458550" indent="0">
              <a:buFontTx/>
              <a:buNone/>
              <a:defRPr/>
            </a:lvl3pPr>
            <a:lvl4pPr marL="638550" indent="0">
              <a:buFontTx/>
              <a:buNone/>
              <a:defRPr/>
            </a:lvl4pPr>
            <a:lvl5pPr marL="818550" indent="0">
              <a:buFontTx/>
              <a:buNone/>
              <a:defRPr/>
            </a:lvl5pPr>
          </a:lstStyle>
          <a:p>
            <a:pPr lvl="0"/>
            <a:r>
              <a:rPr lang="sv-SE" dirty="0"/>
              <a:t>Line 2 (</a:t>
            </a:r>
            <a:r>
              <a:rPr lang="sv-SE" dirty="0" err="1"/>
              <a:t>may</a:t>
            </a:r>
            <a:r>
              <a:rPr lang="sv-SE" dirty="0"/>
              <a:t> be </a:t>
            </a:r>
            <a:r>
              <a:rPr lang="sv-SE" dirty="0" err="1"/>
              <a:t>removed</a:t>
            </a:r>
            <a:r>
              <a:rPr lang="sv-SE" dirty="0"/>
              <a:t>)</a:t>
            </a:r>
          </a:p>
        </p:txBody>
      </p:sp>
    </p:spTree>
    <p:extLst>
      <p:ext uri="{BB962C8B-B14F-4D97-AF65-F5344CB8AC3E}">
        <p14:creationId xmlns:p14="http://schemas.microsoft.com/office/powerpoint/2010/main" val="2171820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2_Anpassad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701B48F-B68C-FB28-A5E1-F6DA9336ECD8}"/>
              </a:ext>
            </a:extLst>
          </p:cNvPr>
          <p:cNvSpPr>
            <a:spLocks noGrp="1"/>
          </p:cNvSpPr>
          <p:nvPr>
            <p:ph type="title" hasCustomPrompt="1"/>
          </p:nvPr>
        </p:nvSpPr>
        <p:spPr>
          <a:xfrm>
            <a:off x="1693984" y="857115"/>
            <a:ext cx="8363130" cy="1200000"/>
          </a:xfrm>
          <a:prstGeom prst="rect">
            <a:avLst/>
          </a:prstGeom>
          <a:noFill/>
        </p:spPr>
        <p:txBody>
          <a:bodyPr/>
          <a:lstStyle>
            <a:lvl1pPr>
              <a:lnSpc>
                <a:spcPct val="100000"/>
              </a:lnSpc>
              <a:defRPr>
                <a:solidFill>
                  <a:srgbClr val="185327"/>
                </a:solidFill>
              </a:defRPr>
            </a:lvl1pPr>
          </a:lstStyle>
          <a:p>
            <a:r>
              <a:rPr lang="sv-SE" dirty="0" err="1"/>
              <a:t>Click</a:t>
            </a:r>
            <a:r>
              <a:rPr lang="sv-SE" dirty="0"/>
              <a:t> </a:t>
            </a:r>
            <a:r>
              <a:rPr lang="sv-SE" dirty="0" err="1"/>
              <a:t>here</a:t>
            </a:r>
            <a:r>
              <a:rPr lang="sv-SE" dirty="0"/>
              <a:t> to </a:t>
            </a:r>
            <a:r>
              <a:rPr lang="sv-SE" dirty="0" err="1"/>
              <a:t>insert</a:t>
            </a:r>
            <a:r>
              <a:rPr lang="sv-SE" dirty="0"/>
              <a:t> </a:t>
            </a:r>
            <a:r>
              <a:rPr lang="sv-SE" dirty="0" err="1"/>
              <a:t>your</a:t>
            </a:r>
            <a:r>
              <a:rPr lang="sv-SE" dirty="0"/>
              <a:t> </a:t>
            </a:r>
            <a:r>
              <a:rPr lang="sv-SE" dirty="0" err="1"/>
              <a:t>headline</a:t>
            </a:r>
            <a:endParaRPr lang="sv-SE" dirty="0"/>
          </a:p>
        </p:txBody>
      </p:sp>
      <p:sp>
        <p:nvSpPr>
          <p:cNvPr id="4" name="Platshållare för text 2">
            <a:extLst>
              <a:ext uri="{FF2B5EF4-FFF2-40B4-BE49-F238E27FC236}">
                <a16:creationId xmlns:a16="http://schemas.microsoft.com/office/drawing/2014/main" id="{88CA5150-3A59-E690-224A-97219AE37F70}"/>
              </a:ext>
            </a:extLst>
          </p:cNvPr>
          <p:cNvSpPr>
            <a:spLocks noGrp="1"/>
          </p:cNvSpPr>
          <p:nvPr>
            <p:ph type="body" sz="quarter" idx="15" hasCustomPrompt="1"/>
          </p:nvPr>
        </p:nvSpPr>
        <p:spPr>
          <a:xfrm>
            <a:off x="1800000" y="2162451"/>
            <a:ext cx="8257114" cy="3934232"/>
          </a:xfrm>
          <a:prstGeom prst="rect">
            <a:avLst/>
          </a:prstGeom>
        </p:spPr>
        <p:txBody>
          <a:bodyPr vert="horz" lIns="0" tIns="0" rIns="0" bIns="0" numCol="1" spcCol="216000" rtlCol="0">
            <a:normAutofit/>
          </a:bodyPr>
          <a:lstStyle>
            <a:lvl1pPr marL="0" indent="0">
              <a:lnSpc>
                <a:spcPct val="100000"/>
              </a:lnSpc>
              <a:spcBef>
                <a:spcPts val="1067"/>
              </a:spcBef>
              <a:spcAft>
                <a:spcPts val="0"/>
              </a:spcAft>
              <a:buFontTx/>
              <a:buNone/>
              <a:defRPr lang="sv-SE" sz="1800" b="0" i="0" kern="1200" dirty="0" err="1">
                <a:solidFill>
                  <a:schemeClr val="tx1"/>
                </a:solidFill>
                <a:latin typeface="Arial" panose="020B0604020202020204" pitchFamily="34" charset="0"/>
                <a:ea typeface="+mn-ea"/>
                <a:cs typeface="Arial" panose="020B0604020202020204" pitchFamily="34" charset="0"/>
              </a:defRPr>
            </a:lvl1pPr>
            <a:lvl2pPr>
              <a:defRPr lang="sv-SE" sz="1800" b="0" i="0" dirty="0" smtClean="0">
                <a:solidFill>
                  <a:schemeClr val="tx1"/>
                </a:solidFill>
              </a:defRPr>
            </a:lvl2pPr>
            <a:lvl3pPr>
              <a:defRPr lang="sv-SE" sz="1800" b="0" i="0" dirty="0" smtClean="0">
                <a:solidFill>
                  <a:schemeClr val="tx1"/>
                </a:solidFill>
              </a:defRPr>
            </a:lvl3pPr>
            <a:lvl4pPr>
              <a:defRPr lang="sv-SE" sz="1800" b="0" i="0" dirty="0" smtClean="0">
                <a:solidFill>
                  <a:schemeClr val="tx1"/>
                </a:solidFill>
              </a:defRPr>
            </a:lvl4pPr>
            <a:lvl5pPr>
              <a:defRPr lang="sv-SE" sz="1800" b="0" i="0" dirty="0">
                <a:solidFill>
                  <a:schemeClr val="tx1"/>
                </a:solidFill>
              </a:defRPr>
            </a:lvl5pPr>
            <a:lvl6pPr>
              <a:defRPr sz="1800" b="0" i="0">
                <a:solidFill>
                  <a:schemeClr val="tx1"/>
                </a:solidFill>
                <a:latin typeface="Arial" panose="020B0604020202020204" pitchFamily="34" charset="0"/>
                <a:cs typeface="Arial" panose="020B0604020202020204" pitchFamily="34" charset="0"/>
              </a:defRPr>
            </a:lvl6pPr>
            <a:lvl7pPr>
              <a:defRPr sz="1800" b="0" i="0">
                <a:solidFill>
                  <a:schemeClr val="tx1"/>
                </a:solidFill>
                <a:latin typeface="Arial" panose="020B0604020202020204" pitchFamily="34" charset="0"/>
                <a:cs typeface="Arial" panose="020B0604020202020204" pitchFamily="34" charset="0"/>
              </a:defRPr>
            </a:lvl7pPr>
            <a:lvl8pPr>
              <a:defRPr sz="1800" b="0" i="0">
                <a:solidFill>
                  <a:schemeClr val="tx1"/>
                </a:solidFill>
                <a:latin typeface="Arial" panose="020B0604020202020204" pitchFamily="34" charset="0"/>
                <a:cs typeface="Arial" panose="020B0604020202020204" pitchFamily="34" charset="0"/>
              </a:defRPr>
            </a:lvl8pPr>
            <a:lvl9pPr>
              <a:defRPr sz="1800" b="0" i="0">
                <a:solidFill>
                  <a:schemeClr val="tx1"/>
                </a:solidFill>
                <a:latin typeface="Arial" panose="020B0604020202020204" pitchFamily="34" charset="0"/>
                <a:cs typeface="Arial" panose="020B0604020202020204" pitchFamily="34" charset="0"/>
              </a:defRPr>
            </a:lvl9pPr>
          </a:lstStyle>
          <a:p>
            <a:pPr lvl="0">
              <a:spcBef>
                <a:spcPts val="1067"/>
              </a:spcBef>
              <a:spcAft>
                <a:spcPts val="0"/>
              </a:spcAft>
            </a:pPr>
            <a:r>
              <a:rPr lang="sv-SE" dirty="0" err="1"/>
              <a:t>Click</a:t>
            </a:r>
            <a:r>
              <a:rPr lang="sv-SE" dirty="0"/>
              <a:t> </a:t>
            </a:r>
            <a:r>
              <a:rPr lang="sv-SE" dirty="0" err="1"/>
              <a:t>here</a:t>
            </a:r>
            <a:r>
              <a:rPr lang="sv-SE" dirty="0"/>
              <a:t> to </a:t>
            </a:r>
            <a:r>
              <a:rPr lang="sv-SE" dirty="0" err="1"/>
              <a:t>insert</a:t>
            </a:r>
            <a:r>
              <a:rPr lang="sv-SE" dirty="0"/>
              <a:t> </a:t>
            </a:r>
            <a:r>
              <a:rPr lang="sv-SE" dirty="0" err="1"/>
              <a:t>your</a:t>
            </a:r>
            <a:r>
              <a:rPr lang="sv-SE" dirty="0"/>
              <a:t> </a:t>
            </a:r>
            <a:r>
              <a:rPr lang="sv-SE" dirty="0" err="1"/>
              <a:t>body</a:t>
            </a:r>
            <a:r>
              <a:rPr lang="sv-SE" dirty="0"/>
              <a:t> text</a:t>
            </a:r>
          </a:p>
        </p:txBody>
      </p:sp>
    </p:spTree>
    <p:extLst>
      <p:ext uri="{BB962C8B-B14F-4D97-AF65-F5344CB8AC3E}">
        <p14:creationId xmlns:p14="http://schemas.microsoft.com/office/powerpoint/2010/main" val="3683364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Anpassad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2" name="Platshållare för text 24">
            <a:extLst>
              <a:ext uri="{FF2B5EF4-FFF2-40B4-BE49-F238E27FC236}">
                <a16:creationId xmlns:a16="http://schemas.microsoft.com/office/drawing/2014/main" id="{6C1D2A9B-D629-52EA-1C4C-E4D41723A63E}"/>
              </a:ext>
            </a:extLst>
          </p:cNvPr>
          <p:cNvSpPr>
            <a:spLocks noGrp="1"/>
          </p:cNvSpPr>
          <p:nvPr>
            <p:ph type="body" sz="quarter" idx="17" hasCustomPrompt="1"/>
          </p:nvPr>
        </p:nvSpPr>
        <p:spPr>
          <a:xfrm>
            <a:off x="1800000" y="1879200"/>
            <a:ext cx="2318561" cy="760262"/>
          </a:xfrm>
          <a:prstGeom prst="rect">
            <a:avLst/>
          </a:prstGeom>
          <a:solidFill>
            <a:schemeClr val="bg2"/>
          </a:solidFill>
        </p:spPr>
        <p:txBody>
          <a:bodyPr wrap="none" lIns="90000" tIns="288000" rIns="90000" bIns="54000">
            <a:spAutoFit/>
          </a:bodyPr>
          <a:lstStyle>
            <a:lvl1pPr marL="0" indent="0">
              <a:lnSpc>
                <a:spcPts val="3067"/>
              </a:lnSpc>
              <a:buFontTx/>
              <a:buNone/>
              <a:defRPr sz="4000" b="1" i="0" baseline="0">
                <a:solidFill>
                  <a:schemeClr val="tx2"/>
                </a:solidFill>
              </a:defRPr>
            </a:lvl1pPr>
            <a:lvl2pPr marL="274950" indent="0">
              <a:buFontTx/>
              <a:buNone/>
              <a:defRPr/>
            </a:lvl2pPr>
            <a:lvl3pPr marL="458550" indent="0">
              <a:buFontTx/>
              <a:buNone/>
              <a:defRPr/>
            </a:lvl3pPr>
            <a:lvl4pPr marL="638550" indent="0">
              <a:buFontTx/>
              <a:buNone/>
              <a:defRPr/>
            </a:lvl4pPr>
            <a:lvl5pPr marL="818550" indent="0">
              <a:buFontTx/>
              <a:buNone/>
              <a:defRPr/>
            </a:lvl5pPr>
          </a:lstStyle>
          <a:p>
            <a:pPr lvl="0"/>
            <a:r>
              <a:rPr lang="sv-SE" dirty="0" err="1"/>
              <a:t>Headline</a:t>
            </a:r>
            <a:endParaRPr lang="sv-SE" dirty="0"/>
          </a:p>
        </p:txBody>
      </p:sp>
      <p:sp>
        <p:nvSpPr>
          <p:cNvPr id="23" name="Platshållare för text 24">
            <a:extLst>
              <a:ext uri="{FF2B5EF4-FFF2-40B4-BE49-F238E27FC236}">
                <a16:creationId xmlns:a16="http://schemas.microsoft.com/office/drawing/2014/main" id="{B188A8D7-DA8B-C3A9-69B9-D0371F689FCF}"/>
              </a:ext>
            </a:extLst>
          </p:cNvPr>
          <p:cNvSpPr>
            <a:spLocks noGrp="1"/>
          </p:cNvSpPr>
          <p:nvPr>
            <p:ph type="body" sz="quarter" idx="18" hasCustomPrompt="1"/>
          </p:nvPr>
        </p:nvSpPr>
        <p:spPr>
          <a:xfrm>
            <a:off x="1800000" y="2752975"/>
            <a:ext cx="6197828" cy="760262"/>
          </a:xfrm>
          <a:prstGeom prst="rect">
            <a:avLst/>
          </a:prstGeom>
          <a:solidFill>
            <a:schemeClr val="bg2"/>
          </a:solidFill>
        </p:spPr>
        <p:txBody>
          <a:bodyPr wrap="none" lIns="90000" tIns="288000" rIns="90000" bIns="54000">
            <a:spAutoFit/>
          </a:bodyPr>
          <a:lstStyle>
            <a:lvl1pPr marL="0" indent="0">
              <a:lnSpc>
                <a:spcPts val="3067"/>
              </a:lnSpc>
              <a:buFontTx/>
              <a:buNone/>
              <a:defRPr sz="4000" b="1" i="0" baseline="0">
                <a:solidFill>
                  <a:schemeClr val="tx2"/>
                </a:solidFill>
              </a:defRPr>
            </a:lvl1pPr>
            <a:lvl2pPr marL="274950" indent="0">
              <a:buFontTx/>
              <a:buNone/>
              <a:defRPr/>
            </a:lvl2pPr>
            <a:lvl3pPr marL="458550" indent="0">
              <a:buFontTx/>
              <a:buNone/>
              <a:defRPr/>
            </a:lvl3pPr>
            <a:lvl4pPr marL="638550" indent="0">
              <a:buFontTx/>
              <a:buNone/>
              <a:defRPr/>
            </a:lvl4pPr>
            <a:lvl5pPr marL="818550" indent="0">
              <a:buFontTx/>
              <a:buNone/>
              <a:defRPr/>
            </a:lvl5pPr>
          </a:lstStyle>
          <a:p>
            <a:pPr lvl="0"/>
            <a:r>
              <a:rPr lang="sv-SE" dirty="0"/>
              <a:t>Line 2 (</a:t>
            </a:r>
            <a:r>
              <a:rPr lang="sv-SE" dirty="0" err="1"/>
              <a:t>may</a:t>
            </a:r>
            <a:r>
              <a:rPr lang="sv-SE" dirty="0"/>
              <a:t> be </a:t>
            </a:r>
            <a:r>
              <a:rPr lang="sv-SE" dirty="0" err="1"/>
              <a:t>removed</a:t>
            </a:r>
            <a:r>
              <a:rPr lang="sv-SE" dirty="0"/>
              <a:t>)</a:t>
            </a:r>
          </a:p>
        </p:txBody>
      </p:sp>
    </p:spTree>
    <p:extLst>
      <p:ext uri="{BB962C8B-B14F-4D97-AF65-F5344CB8AC3E}">
        <p14:creationId xmlns:p14="http://schemas.microsoft.com/office/powerpoint/2010/main" val="1166483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Anpassad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latshållare för text 24">
            <a:extLst>
              <a:ext uri="{FF2B5EF4-FFF2-40B4-BE49-F238E27FC236}">
                <a16:creationId xmlns:a16="http://schemas.microsoft.com/office/drawing/2014/main" id="{F819433B-8A93-7386-8710-28D2E3EF50E5}"/>
              </a:ext>
            </a:extLst>
          </p:cNvPr>
          <p:cNvSpPr>
            <a:spLocks noGrp="1"/>
          </p:cNvSpPr>
          <p:nvPr>
            <p:ph type="body" sz="quarter" idx="17" hasCustomPrompt="1"/>
          </p:nvPr>
        </p:nvSpPr>
        <p:spPr>
          <a:xfrm>
            <a:off x="1800000" y="2439577"/>
            <a:ext cx="4312697" cy="760262"/>
          </a:xfrm>
          <a:prstGeom prst="rect">
            <a:avLst/>
          </a:prstGeom>
          <a:solidFill>
            <a:schemeClr val="bg2"/>
          </a:solidFill>
        </p:spPr>
        <p:txBody>
          <a:bodyPr wrap="none" lIns="90000" tIns="288000" rIns="90000" bIns="54000">
            <a:spAutoFit/>
          </a:bodyPr>
          <a:lstStyle>
            <a:lvl1pPr marL="0" indent="0">
              <a:lnSpc>
                <a:spcPts val="3067"/>
              </a:lnSpc>
              <a:buFontTx/>
              <a:buNone/>
              <a:defRPr sz="4000" b="1" i="0" baseline="0">
                <a:solidFill>
                  <a:schemeClr val="tx2"/>
                </a:solidFill>
              </a:defRPr>
            </a:lvl1pPr>
            <a:lvl2pPr marL="274950" indent="0">
              <a:buFontTx/>
              <a:buNone/>
              <a:defRPr/>
            </a:lvl2pPr>
            <a:lvl3pPr marL="458550" indent="0">
              <a:buFontTx/>
              <a:buNone/>
              <a:defRPr/>
            </a:lvl3pPr>
            <a:lvl4pPr marL="638550" indent="0">
              <a:buFontTx/>
              <a:buNone/>
              <a:defRPr/>
            </a:lvl4pPr>
            <a:lvl5pPr marL="818550" indent="0">
              <a:buFontTx/>
              <a:buNone/>
              <a:defRPr/>
            </a:lvl5pPr>
          </a:lstStyle>
          <a:p>
            <a:pPr lvl="0"/>
            <a:r>
              <a:rPr lang="sv-SE" dirty="0" err="1"/>
              <a:t>Section</a:t>
            </a:r>
            <a:r>
              <a:rPr lang="sv-SE" dirty="0"/>
              <a:t> </a:t>
            </a:r>
            <a:r>
              <a:rPr lang="sv-SE" dirty="0" err="1"/>
              <a:t>Headline</a:t>
            </a:r>
            <a:endParaRPr lang="sv-SE" dirty="0"/>
          </a:p>
        </p:txBody>
      </p:sp>
      <p:sp>
        <p:nvSpPr>
          <p:cNvPr id="5" name="Platshållare för text 24">
            <a:extLst>
              <a:ext uri="{FF2B5EF4-FFF2-40B4-BE49-F238E27FC236}">
                <a16:creationId xmlns:a16="http://schemas.microsoft.com/office/drawing/2014/main" id="{E790E757-B5E5-4400-519A-07264B944D9C}"/>
              </a:ext>
            </a:extLst>
          </p:cNvPr>
          <p:cNvSpPr>
            <a:spLocks noGrp="1"/>
          </p:cNvSpPr>
          <p:nvPr>
            <p:ph type="body" sz="quarter" idx="18" hasCustomPrompt="1"/>
          </p:nvPr>
        </p:nvSpPr>
        <p:spPr>
          <a:xfrm>
            <a:off x="1800000" y="3297203"/>
            <a:ext cx="6197828" cy="760262"/>
          </a:xfrm>
          <a:prstGeom prst="rect">
            <a:avLst/>
          </a:prstGeom>
          <a:solidFill>
            <a:schemeClr val="bg2"/>
          </a:solidFill>
        </p:spPr>
        <p:txBody>
          <a:bodyPr wrap="none" lIns="90000" tIns="288000" rIns="90000" bIns="54000">
            <a:spAutoFit/>
          </a:bodyPr>
          <a:lstStyle>
            <a:lvl1pPr marL="0" indent="0">
              <a:lnSpc>
                <a:spcPts val="3067"/>
              </a:lnSpc>
              <a:buFontTx/>
              <a:buNone/>
              <a:defRPr sz="4000" b="1" i="0" baseline="0">
                <a:solidFill>
                  <a:schemeClr val="tx2"/>
                </a:solidFill>
              </a:defRPr>
            </a:lvl1pPr>
            <a:lvl2pPr marL="274950" indent="0">
              <a:buFontTx/>
              <a:buNone/>
              <a:defRPr/>
            </a:lvl2pPr>
            <a:lvl3pPr marL="458550" indent="0">
              <a:buFontTx/>
              <a:buNone/>
              <a:defRPr/>
            </a:lvl3pPr>
            <a:lvl4pPr marL="638550" indent="0">
              <a:buFontTx/>
              <a:buNone/>
              <a:defRPr/>
            </a:lvl4pPr>
            <a:lvl5pPr marL="818550" indent="0">
              <a:buFontTx/>
              <a:buNone/>
              <a:defRPr/>
            </a:lvl5pPr>
          </a:lstStyle>
          <a:p>
            <a:pPr lvl="0"/>
            <a:r>
              <a:rPr lang="sv-SE" dirty="0"/>
              <a:t>Line 2 (</a:t>
            </a:r>
            <a:r>
              <a:rPr lang="sv-SE" dirty="0" err="1"/>
              <a:t>may</a:t>
            </a:r>
            <a:r>
              <a:rPr lang="sv-SE" dirty="0"/>
              <a:t> be </a:t>
            </a:r>
            <a:r>
              <a:rPr lang="sv-SE" dirty="0" err="1"/>
              <a:t>removed</a:t>
            </a:r>
            <a:r>
              <a:rPr lang="sv-SE" dirty="0"/>
              <a:t>)</a:t>
            </a:r>
          </a:p>
        </p:txBody>
      </p:sp>
    </p:spTree>
    <p:extLst>
      <p:ext uri="{BB962C8B-B14F-4D97-AF65-F5344CB8AC3E}">
        <p14:creationId xmlns:p14="http://schemas.microsoft.com/office/powerpoint/2010/main" val="3389286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4_Anpassad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701B48F-B68C-FB28-A5E1-F6DA9336ECD8}"/>
              </a:ext>
            </a:extLst>
          </p:cNvPr>
          <p:cNvSpPr>
            <a:spLocks noGrp="1"/>
          </p:cNvSpPr>
          <p:nvPr>
            <p:ph type="title" hasCustomPrompt="1"/>
          </p:nvPr>
        </p:nvSpPr>
        <p:spPr>
          <a:xfrm>
            <a:off x="1693984" y="857115"/>
            <a:ext cx="8363130" cy="1200000"/>
          </a:xfrm>
          <a:prstGeom prst="rect">
            <a:avLst/>
          </a:prstGeom>
          <a:noFill/>
        </p:spPr>
        <p:txBody>
          <a:bodyPr/>
          <a:lstStyle>
            <a:lvl1pPr>
              <a:lnSpc>
                <a:spcPct val="100000"/>
              </a:lnSpc>
              <a:defRPr>
                <a:solidFill>
                  <a:srgbClr val="185327"/>
                </a:solidFill>
              </a:defRPr>
            </a:lvl1pPr>
          </a:lstStyle>
          <a:p>
            <a:r>
              <a:rPr lang="sv-SE" dirty="0" err="1"/>
              <a:t>Click</a:t>
            </a:r>
            <a:r>
              <a:rPr lang="sv-SE" dirty="0"/>
              <a:t> </a:t>
            </a:r>
            <a:r>
              <a:rPr lang="sv-SE" dirty="0" err="1"/>
              <a:t>here</a:t>
            </a:r>
            <a:r>
              <a:rPr lang="sv-SE" dirty="0"/>
              <a:t> to </a:t>
            </a:r>
            <a:r>
              <a:rPr lang="sv-SE" dirty="0" err="1"/>
              <a:t>insert</a:t>
            </a:r>
            <a:r>
              <a:rPr lang="sv-SE" dirty="0"/>
              <a:t> </a:t>
            </a:r>
            <a:r>
              <a:rPr lang="sv-SE" dirty="0" err="1"/>
              <a:t>your</a:t>
            </a:r>
            <a:r>
              <a:rPr lang="sv-SE" dirty="0"/>
              <a:t> </a:t>
            </a:r>
            <a:r>
              <a:rPr lang="sv-SE" dirty="0" err="1"/>
              <a:t>headline</a:t>
            </a:r>
            <a:endParaRPr lang="sv-SE" dirty="0"/>
          </a:p>
        </p:txBody>
      </p:sp>
      <p:sp>
        <p:nvSpPr>
          <p:cNvPr id="3" name="Platshållare för text 2">
            <a:extLst>
              <a:ext uri="{FF2B5EF4-FFF2-40B4-BE49-F238E27FC236}">
                <a16:creationId xmlns:a16="http://schemas.microsoft.com/office/drawing/2014/main" id="{A6978352-2CE7-B6FA-1033-D8B6B649BBF7}"/>
              </a:ext>
            </a:extLst>
          </p:cNvPr>
          <p:cNvSpPr>
            <a:spLocks noGrp="1"/>
          </p:cNvSpPr>
          <p:nvPr>
            <p:ph type="body" sz="quarter" idx="15" hasCustomPrompt="1"/>
          </p:nvPr>
        </p:nvSpPr>
        <p:spPr>
          <a:xfrm>
            <a:off x="1800000" y="2162451"/>
            <a:ext cx="8257114" cy="3934232"/>
          </a:xfrm>
          <a:prstGeom prst="rect">
            <a:avLst/>
          </a:prstGeom>
        </p:spPr>
        <p:txBody>
          <a:bodyPr vert="horz" lIns="0" tIns="0" rIns="0" bIns="0" numCol="1" spcCol="216000" rtlCol="0">
            <a:normAutofit/>
          </a:bodyPr>
          <a:lstStyle>
            <a:lvl1pPr marL="0" indent="0">
              <a:lnSpc>
                <a:spcPct val="100000"/>
              </a:lnSpc>
              <a:spcBef>
                <a:spcPts val="1067"/>
              </a:spcBef>
              <a:spcAft>
                <a:spcPts val="0"/>
              </a:spcAft>
              <a:buFontTx/>
              <a:buNone/>
              <a:defRPr lang="sv-SE" sz="1800" b="0" i="0" kern="1200" dirty="0" err="1">
                <a:solidFill>
                  <a:schemeClr val="tx1"/>
                </a:solidFill>
                <a:latin typeface="Arial" panose="020B0604020202020204" pitchFamily="34" charset="0"/>
                <a:ea typeface="+mn-ea"/>
                <a:cs typeface="Arial" panose="020B0604020202020204" pitchFamily="34" charset="0"/>
              </a:defRPr>
            </a:lvl1pPr>
            <a:lvl2pPr>
              <a:defRPr lang="sv-SE" sz="1800" b="0" i="0" dirty="0" smtClean="0">
                <a:solidFill>
                  <a:schemeClr val="tx1"/>
                </a:solidFill>
              </a:defRPr>
            </a:lvl2pPr>
            <a:lvl3pPr>
              <a:defRPr lang="sv-SE" sz="1800" b="0" i="0" dirty="0" smtClean="0">
                <a:solidFill>
                  <a:schemeClr val="tx1"/>
                </a:solidFill>
              </a:defRPr>
            </a:lvl3pPr>
            <a:lvl4pPr>
              <a:defRPr lang="sv-SE" sz="1800" b="0" i="0" dirty="0" smtClean="0">
                <a:solidFill>
                  <a:schemeClr val="tx1"/>
                </a:solidFill>
              </a:defRPr>
            </a:lvl4pPr>
            <a:lvl5pPr>
              <a:defRPr lang="sv-SE" sz="1800" b="0" i="0" dirty="0">
                <a:solidFill>
                  <a:schemeClr val="tx1"/>
                </a:solidFill>
              </a:defRPr>
            </a:lvl5pPr>
            <a:lvl6pPr>
              <a:defRPr sz="1800" b="0" i="0">
                <a:solidFill>
                  <a:schemeClr val="tx1"/>
                </a:solidFill>
                <a:latin typeface="Arial" panose="020B0604020202020204" pitchFamily="34" charset="0"/>
                <a:cs typeface="Arial" panose="020B0604020202020204" pitchFamily="34" charset="0"/>
              </a:defRPr>
            </a:lvl6pPr>
            <a:lvl7pPr>
              <a:defRPr sz="1800" b="0" i="0">
                <a:solidFill>
                  <a:schemeClr val="tx1"/>
                </a:solidFill>
                <a:latin typeface="Arial" panose="020B0604020202020204" pitchFamily="34" charset="0"/>
                <a:cs typeface="Arial" panose="020B0604020202020204" pitchFamily="34" charset="0"/>
              </a:defRPr>
            </a:lvl7pPr>
            <a:lvl8pPr>
              <a:defRPr sz="1800" b="0" i="0">
                <a:solidFill>
                  <a:schemeClr val="tx1"/>
                </a:solidFill>
                <a:latin typeface="Arial" panose="020B0604020202020204" pitchFamily="34" charset="0"/>
                <a:cs typeface="Arial" panose="020B0604020202020204" pitchFamily="34" charset="0"/>
              </a:defRPr>
            </a:lvl8pPr>
            <a:lvl9pPr>
              <a:defRPr sz="1800" b="0" i="0">
                <a:solidFill>
                  <a:schemeClr val="tx1"/>
                </a:solidFill>
                <a:latin typeface="Arial" panose="020B0604020202020204" pitchFamily="34" charset="0"/>
                <a:cs typeface="Arial" panose="020B0604020202020204" pitchFamily="34" charset="0"/>
              </a:defRPr>
            </a:lvl9pPr>
          </a:lstStyle>
          <a:p>
            <a:pPr lvl="0">
              <a:spcBef>
                <a:spcPts val="1067"/>
              </a:spcBef>
              <a:spcAft>
                <a:spcPts val="0"/>
              </a:spcAft>
            </a:pPr>
            <a:r>
              <a:rPr lang="sv-SE" dirty="0" err="1"/>
              <a:t>Click</a:t>
            </a:r>
            <a:r>
              <a:rPr lang="sv-SE" dirty="0"/>
              <a:t> </a:t>
            </a:r>
            <a:r>
              <a:rPr lang="sv-SE" dirty="0" err="1"/>
              <a:t>here</a:t>
            </a:r>
            <a:r>
              <a:rPr lang="sv-SE" dirty="0"/>
              <a:t> to </a:t>
            </a:r>
            <a:r>
              <a:rPr lang="sv-SE" dirty="0" err="1"/>
              <a:t>insert</a:t>
            </a:r>
            <a:r>
              <a:rPr lang="sv-SE" dirty="0"/>
              <a:t> </a:t>
            </a:r>
            <a:r>
              <a:rPr lang="sv-SE" dirty="0" err="1"/>
              <a:t>your</a:t>
            </a:r>
            <a:r>
              <a:rPr lang="sv-SE" dirty="0"/>
              <a:t> </a:t>
            </a:r>
            <a:r>
              <a:rPr lang="sv-SE" dirty="0" err="1"/>
              <a:t>body</a:t>
            </a:r>
            <a:r>
              <a:rPr lang="sv-SE" dirty="0"/>
              <a:t> text</a:t>
            </a:r>
          </a:p>
        </p:txBody>
      </p:sp>
    </p:spTree>
    <p:extLst>
      <p:ext uri="{BB962C8B-B14F-4D97-AF65-F5344CB8AC3E}">
        <p14:creationId xmlns:p14="http://schemas.microsoft.com/office/powerpoint/2010/main" val="3797753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Anpassad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2" name="Platshållare för text 24">
            <a:extLst>
              <a:ext uri="{FF2B5EF4-FFF2-40B4-BE49-F238E27FC236}">
                <a16:creationId xmlns:a16="http://schemas.microsoft.com/office/drawing/2014/main" id="{6C1D2A9B-D629-52EA-1C4C-E4D41723A63E}"/>
              </a:ext>
            </a:extLst>
          </p:cNvPr>
          <p:cNvSpPr>
            <a:spLocks noGrp="1"/>
          </p:cNvSpPr>
          <p:nvPr>
            <p:ph type="body" sz="quarter" idx="17" hasCustomPrompt="1"/>
          </p:nvPr>
        </p:nvSpPr>
        <p:spPr>
          <a:xfrm>
            <a:off x="1800000" y="1879200"/>
            <a:ext cx="2318561" cy="760262"/>
          </a:xfrm>
          <a:prstGeom prst="rect">
            <a:avLst/>
          </a:prstGeom>
          <a:solidFill>
            <a:schemeClr val="tx2"/>
          </a:solidFill>
        </p:spPr>
        <p:txBody>
          <a:bodyPr wrap="none" lIns="90000" tIns="288000" rIns="90000" bIns="54000">
            <a:spAutoFit/>
          </a:bodyPr>
          <a:lstStyle>
            <a:lvl1pPr marL="0" indent="0">
              <a:lnSpc>
                <a:spcPts val="3067"/>
              </a:lnSpc>
              <a:buFontTx/>
              <a:buNone/>
              <a:defRPr sz="4000" b="1" i="0" baseline="0">
                <a:solidFill>
                  <a:schemeClr val="bg2"/>
                </a:solidFill>
              </a:defRPr>
            </a:lvl1pPr>
            <a:lvl2pPr marL="274950" indent="0">
              <a:buFontTx/>
              <a:buNone/>
              <a:defRPr/>
            </a:lvl2pPr>
            <a:lvl3pPr marL="458550" indent="0">
              <a:buFontTx/>
              <a:buNone/>
              <a:defRPr/>
            </a:lvl3pPr>
            <a:lvl4pPr marL="638550" indent="0">
              <a:buFontTx/>
              <a:buNone/>
              <a:defRPr/>
            </a:lvl4pPr>
            <a:lvl5pPr marL="818550" indent="0">
              <a:buFontTx/>
              <a:buNone/>
              <a:defRPr/>
            </a:lvl5pPr>
          </a:lstStyle>
          <a:p>
            <a:pPr lvl="0"/>
            <a:r>
              <a:rPr lang="sv-SE" dirty="0" err="1"/>
              <a:t>Headline</a:t>
            </a:r>
            <a:endParaRPr lang="sv-SE" dirty="0"/>
          </a:p>
        </p:txBody>
      </p:sp>
      <p:sp>
        <p:nvSpPr>
          <p:cNvPr id="23" name="Platshållare för text 24">
            <a:extLst>
              <a:ext uri="{FF2B5EF4-FFF2-40B4-BE49-F238E27FC236}">
                <a16:creationId xmlns:a16="http://schemas.microsoft.com/office/drawing/2014/main" id="{B188A8D7-DA8B-C3A9-69B9-D0371F689FCF}"/>
              </a:ext>
            </a:extLst>
          </p:cNvPr>
          <p:cNvSpPr>
            <a:spLocks noGrp="1"/>
          </p:cNvSpPr>
          <p:nvPr>
            <p:ph type="body" sz="quarter" idx="18" hasCustomPrompt="1"/>
          </p:nvPr>
        </p:nvSpPr>
        <p:spPr>
          <a:xfrm>
            <a:off x="1800000" y="2752975"/>
            <a:ext cx="6197828" cy="760262"/>
          </a:xfrm>
          <a:prstGeom prst="rect">
            <a:avLst/>
          </a:prstGeom>
          <a:solidFill>
            <a:schemeClr val="tx2"/>
          </a:solidFill>
        </p:spPr>
        <p:txBody>
          <a:bodyPr wrap="none" lIns="90000" tIns="288000" rIns="90000" bIns="54000">
            <a:spAutoFit/>
          </a:bodyPr>
          <a:lstStyle>
            <a:lvl1pPr marL="0" indent="0">
              <a:lnSpc>
                <a:spcPts val="3067"/>
              </a:lnSpc>
              <a:buFontTx/>
              <a:buNone/>
              <a:defRPr sz="4000" b="1" i="0" baseline="0">
                <a:solidFill>
                  <a:schemeClr val="bg2"/>
                </a:solidFill>
              </a:defRPr>
            </a:lvl1pPr>
            <a:lvl2pPr marL="274950" indent="0">
              <a:buFontTx/>
              <a:buNone/>
              <a:defRPr/>
            </a:lvl2pPr>
            <a:lvl3pPr marL="458550" indent="0">
              <a:buFontTx/>
              <a:buNone/>
              <a:defRPr/>
            </a:lvl3pPr>
            <a:lvl4pPr marL="638550" indent="0">
              <a:buFontTx/>
              <a:buNone/>
              <a:defRPr/>
            </a:lvl4pPr>
            <a:lvl5pPr marL="818550" indent="0">
              <a:buFontTx/>
              <a:buNone/>
              <a:defRPr/>
            </a:lvl5pPr>
          </a:lstStyle>
          <a:p>
            <a:pPr lvl="0"/>
            <a:r>
              <a:rPr lang="sv-SE" dirty="0"/>
              <a:t>Line 2 (</a:t>
            </a:r>
            <a:r>
              <a:rPr lang="sv-SE" dirty="0" err="1"/>
              <a:t>may</a:t>
            </a:r>
            <a:r>
              <a:rPr lang="sv-SE" dirty="0"/>
              <a:t> be </a:t>
            </a:r>
            <a:r>
              <a:rPr lang="sv-SE" dirty="0" err="1"/>
              <a:t>removed</a:t>
            </a:r>
            <a:r>
              <a:rPr lang="sv-SE" dirty="0"/>
              <a:t>)</a:t>
            </a:r>
          </a:p>
        </p:txBody>
      </p:sp>
    </p:spTree>
    <p:extLst>
      <p:ext uri="{BB962C8B-B14F-4D97-AF65-F5344CB8AC3E}">
        <p14:creationId xmlns:p14="http://schemas.microsoft.com/office/powerpoint/2010/main" val="12085256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Anpassad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latshållare för text 24">
            <a:extLst>
              <a:ext uri="{FF2B5EF4-FFF2-40B4-BE49-F238E27FC236}">
                <a16:creationId xmlns:a16="http://schemas.microsoft.com/office/drawing/2014/main" id="{F819433B-8A93-7386-8710-28D2E3EF50E5}"/>
              </a:ext>
            </a:extLst>
          </p:cNvPr>
          <p:cNvSpPr>
            <a:spLocks noGrp="1"/>
          </p:cNvSpPr>
          <p:nvPr>
            <p:ph type="body" sz="quarter" idx="17" hasCustomPrompt="1"/>
          </p:nvPr>
        </p:nvSpPr>
        <p:spPr>
          <a:xfrm>
            <a:off x="1800000" y="2439577"/>
            <a:ext cx="4312697" cy="760262"/>
          </a:xfrm>
          <a:prstGeom prst="rect">
            <a:avLst/>
          </a:prstGeom>
          <a:solidFill>
            <a:schemeClr val="bg2"/>
          </a:solidFill>
        </p:spPr>
        <p:txBody>
          <a:bodyPr wrap="none" lIns="90000" tIns="288000" rIns="90000" bIns="54000">
            <a:spAutoFit/>
          </a:bodyPr>
          <a:lstStyle>
            <a:lvl1pPr marL="0" indent="0">
              <a:lnSpc>
                <a:spcPts val="3067"/>
              </a:lnSpc>
              <a:buFontTx/>
              <a:buNone/>
              <a:defRPr sz="4000" b="1" i="0" baseline="0">
                <a:solidFill>
                  <a:schemeClr val="tx2"/>
                </a:solidFill>
              </a:defRPr>
            </a:lvl1pPr>
            <a:lvl2pPr marL="274950" indent="0">
              <a:buFontTx/>
              <a:buNone/>
              <a:defRPr/>
            </a:lvl2pPr>
            <a:lvl3pPr marL="458550" indent="0">
              <a:buFontTx/>
              <a:buNone/>
              <a:defRPr/>
            </a:lvl3pPr>
            <a:lvl4pPr marL="638550" indent="0">
              <a:buFontTx/>
              <a:buNone/>
              <a:defRPr/>
            </a:lvl4pPr>
            <a:lvl5pPr marL="818550" indent="0">
              <a:buFontTx/>
              <a:buNone/>
              <a:defRPr/>
            </a:lvl5pPr>
          </a:lstStyle>
          <a:p>
            <a:pPr lvl="0"/>
            <a:r>
              <a:rPr lang="sv-SE" dirty="0" err="1"/>
              <a:t>Section</a:t>
            </a:r>
            <a:r>
              <a:rPr lang="sv-SE" dirty="0"/>
              <a:t> </a:t>
            </a:r>
            <a:r>
              <a:rPr lang="sv-SE" dirty="0" err="1"/>
              <a:t>Headline</a:t>
            </a:r>
            <a:endParaRPr lang="sv-SE" dirty="0"/>
          </a:p>
        </p:txBody>
      </p:sp>
      <p:sp>
        <p:nvSpPr>
          <p:cNvPr id="5" name="Platshållare för text 24">
            <a:extLst>
              <a:ext uri="{FF2B5EF4-FFF2-40B4-BE49-F238E27FC236}">
                <a16:creationId xmlns:a16="http://schemas.microsoft.com/office/drawing/2014/main" id="{E790E757-B5E5-4400-519A-07264B944D9C}"/>
              </a:ext>
            </a:extLst>
          </p:cNvPr>
          <p:cNvSpPr>
            <a:spLocks noGrp="1"/>
          </p:cNvSpPr>
          <p:nvPr>
            <p:ph type="body" sz="quarter" idx="18" hasCustomPrompt="1"/>
          </p:nvPr>
        </p:nvSpPr>
        <p:spPr>
          <a:xfrm>
            <a:off x="1800000" y="3297203"/>
            <a:ext cx="6197828" cy="760262"/>
          </a:xfrm>
          <a:prstGeom prst="rect">
            <a:avLst/>
          </a:prstGeom>
          <a:solidFill>
            <a:schemeClr val="bg2"/>
          </a:solidFill>
        </p:spPr>
        <p:txBody>
          <a:bodyPr wrap="none" lIns="90000" tIns="288000" rIns="90000" bIns="54000">
            <a:spAutoFit/>
          </a:bodyPr>
          <a:lstStyle>
            <a:lvl1pPr marL="0" indent="0">
              <a:lnSpc>
                <a:spcPts val="3067"/>
              </a:lnSpc>
              <a:buFontTx/>
              <a:buNone/>
              <a:defRPr sz="4000" b="1" i="0" baseline="0">
                <a:solidFill>
                  <a:schemeClr val="tx2"/>
                </a:solidFill>
              </a:defRPr>
            </a:lvl1pPr>
            <a:lvl2pPr marL="274950" indent="0">
              <a:buFontTx/>
              <a:buNone/>
              <a:defRPr/>
            </a:lvl2pPr>
            <a:lvl3pPr marL="458550" indent="0">
              <a:buFontTx/>
              <a:buNone/>
              <a:defRPr/>
            </a:lvl3pPr>
            <a:lvl4pPr marL="638550" indent="0">
              <a:buFontTx/>
              <a:buNone/>
              <a:defRPr/>
            </a:lvl4pPr>
            <a:lvl5pPr marL="818550" indent="0">
              <a:buFontTx/>
              <a:buNone/>
              <a:defRPr/>
            </a:lvl5pPr>
          </a:lstStyle>
          <a:p>
            <a:pPr lvl="0"/>
            <a:r>
              <a:rPr lang="sv-SE" dirty="0"/>
              <a:t>Line 2 (</a:t>
            </a:r>
            <a:r>
              <a:rPr lang="sv-SE" dirty="0" err="1"/>
              <a:t>may</a:t>
            </a:r>
            <a:r>
              <a:rPr lang="sv-SE" dirty="0"/>
              <a:t> be </a:t>
            </a:r>
            <a:r>
              <a:rPr lang="sv-SE" dirty="0" err="1"/>
              <a:t>removed</a:t>
            </a:r>
            <a:r>
              <a:rPr lang="sv-SE" dirty="0"/>
              <a:t>)</a:t>
            </a:r>
          </a:p>
        </p:txBody>
      </p:sp>
    </p:spTree>
    <p:extLst>
      <p:ext uri="{BB962C8B-B14F-4D97-AF65-F5344CB8AC3E}">
        <p14:creationId xmlns:p14="http://schemas.microsoft.com/office/powerpoint/2010/main" val="3252430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5_Anpassad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701B48F-B68C-FB28-A5E1-F6DA9336ECD8}"/>
              </a:ext>
            </a:extLst>
          </p:cNvPr>
          <p:cNvSpPr>
            <a:spLocks noGrp="1"/>
          </p:cNvSpPr>
          <p:nvPr>
            <p:ph type="title" hasCustomPrompt="1"/>
          </p:nvPr>
        </p:nvSpPr>
        <p:spPr>
          <a:xfrm>
            <a:off x="1693984" y="857115"/>
            <a:ext cx="8363130" cy="1200000"/>
          </a:xfrm>
          <a:prstGeom prst="rect">
            <a:avLst/>
          </a:prstGeom>
          <a:noFill/>
        </p:spPr>
        <p:txBody>
          <a:bodyPr/>
          <a:lstStyle>
            <a:lvl1pPr>
              <a:lnSpc>
                <a:spcPct val="100000"/>
              </a:lnSpc>
              <a:defRPr>
                <a:solidFill>
                  <a:srgbClr val="185327"/>
                </a:solidFill>
              </a:defRPr>
            </a:lvl1pPr>
          </a:lstStyle>
          <a:p>
            <a:r>
              <a:rPr lang="sv-SE" dirty="0" err="1"/>
              <a:t>Click</a:t>
            </a:r>
            <a:r>
              <a:rPr lang="sv-SE" dirty="0"/>
              <a:t> </a:t>
            </a:r>
            <a:r>
              <a:rPr lang="sv-SE" dirty="0" err="1"/>
              <a:t>here</a:t>
            </a:r>
            <a:r>
              <a:rPr lang="sv-SE" dirty="0"/>
              <a:t> to </a:t>
            </a:r>
            <a:r>
              <a:rPr lang="sv-SE" dirty="0" err="1"/>
              <a:t>insert</a:t>
            </a:r>
            <a:r>
              <a:rPr lang="sv-SE" dirty="0"/>
              <a:t> </a:t>
            </a:r>
            <a:r>
              <a:rPr lang="sv-SE" dirty="0" err="1"/>
              <a:t>your</a:t>
            </a:r>
            <a:r>
              <a:rPr lang="sv-SE" dirty="0"/>
              <a:t> </a:t>
            </a:r>
            <a:r>
              <a:rPr lang="sv-SE" dirty="0" err="1"/>
              <a:t>headline</a:t>
            </a:r>
            <a:endParaRPr lang="sv-SE" dirty="0"/>
          </a:p>
        </p:txBody>
      </p:sp>
      <p:sp>
        <p:nvSpPr>
          <p:cNvPr id="3" name="Platshållare för text 2">
            <a:extLst>
              <a:ext uri="{FF2B5EF4-FFF2-40B4-BE49-F238E27FC236}">
                <a16:creationId xmlns:a16="http://schemas.microsoft.com/office/drawing/2014/main" id="{BAB97385-97AD-A457-5BDA-0F21AD0F0C4D}"/>
              </a:ext>
            </a:extLst>
          </p:cNvPr>
          <p:cNvSpPr>
            <a:spLocks noGrp="1"/>
          </p:cNvSpPr>
          <p:nvPr>
            <p:ph type="body" sz="quarter" idx="15" hasCustomPrompt="1"/>
          </p:nvPr>
        </p:nvSpPr>
        <p:spPr>
          <a:xfrm>
            <a:off x="1800000" y="2162451"/>
            <a:ext cx="8257114" cy="3934232"/>
          </a:xfrm>
          <a:prstGeom prst="rect">
            <a:avLst/>
          </a:prstGeom>
        </p:spPr>
        <p:txBody>
          <a:bodyPr vert="horz" lIns="0" tIns="0" rIns="0" bIns="0" numCol="1" spcCol="216000" rtlCol="0">
            <a:normAutofit/>
          </a:bodyPr>
          <a:lstStyle>
            <a:lvl1pPr marL="0" indent="0">
              <a:lnSpc>
                <a:spcPct val="100000"/>
              </a:lnSpc>
              <a:spcBef>
                <a:spcPts val="1067"/>
              </a:spcBef>
              <a:spcAft>
                <a:spcPts val="0"/>
              </a:spcAft>
              <a:buFontTx/>
              <a:buNone/>
              <a:defRPr lang="sv-SE" sz="1800" b="0" i="0" kern="1200" dirty="0" err="1">
                <a:solidFill>
                  <a:schemeClr val="tx1"/>
                </a:solidFill>
                <a:latin typeface="Arial" panose="020B0604020202020204" pitchFamily="34" charset="0"/>
                <a:ea typeface="+mn-ea"/>
                <a:cs typeface="Arial" panose="020B0604020202020204" pitchFamily="34" charset="0"/>
              </a:defRPr>
            </a:lvl1pPr>
            <a:lvl2pPr>
              <a:defRPr lang="sv-SE" sz="1800" b="0" i="0" dirty="0" smtClean="0">
                <a:solidFill>
                  <a:schemeClr val="tx1"/>
                </a:solidFill>
              </a:defRPr>
            </a:lvl2pPr>
            <a:lvl3pPr>
              <a:defRPr lang="sv-SE" sz="1800" b="0" i="0" dirty="0" smtClean="0">
                <a:solidFill>
                  <a:schemeClr val="tx1"/>
                </a:solidFill>
              </a:defRPr>
            </a:lvl3pPr>
            <a:lvl4pPr>
              <a:defRPr lang="sv-SE" sz="1800" b="0" i="0" dirty="0" smtClean="0">
                <a:solidFill>
                  <a:schemeClr val="tx1"/>
                </a:solidFill>
              </a:defRPr>
            </a:lvl4pPr>
            <a:lvl5pPr>
              <a:defRPr lang="sv-SE" sz="1800" b="0" i="0" dirty="0">
                <a:solidFill>
                  <a:schemeClr val="tx1"/>
                </a:solidFill>
              </a:defRPr>
            </a:lvl5pPr>
            <a:lvl6pPr>
              <a:defRPr sz="1800" b="0" i="0">
                <a:solidFill>
                  <a:schemeClr val="tx1"/>
                </a:solidFill>
                <a:latin typeface="Arial" panose="020B0604020202020204" pitchFamily="34" charset="0"/>
                <a:cs typeface="Arial" panose="020B0604020202020204" pitchFamily="34" charset="0"/>
              </a:defRPr>
            </a:lvl6pPr>
            <a:lvl7pPr>
              <a:defRPr sz="1800" b="0" i="0">
                <a:solidFill>
                  <a:schemeClr val="tx1"/>
                </a:solidFill>
                <a:latin typeface="Arial" panose="020B0604020202020204" pitchFamily="34" charset="0"/>
                <a:cs typeface="Arial" panose="020B0604020202020204" pitchFamily="34" charset="0"/>
              </a:defRPr>
            </a:lvl7pPr>
            <a:lvl8pPr>
              <a:defRPr sz="1800" b="0" i="0">
                <a:solidFill>
                  <a:schemeClr val="tx1"/>
                </a:solidFill>
                <a:latin typeface="Arial" panose="020B0604020202020204" pitchFamily="34" charset="0"/>
                <a:cs typeface="Arial" panose="020B0604020202020204" pitchFamily="34" charset="0"/>
              </a:defRPr>
            </a:lvl8pPr>
            <a:lvl9pPr>
              <a:defRPr sz="1800" b="0" i="0">
                <a:solidFill>
                  <a:schemeClr val="tx1"/>
                </a:solidFill>
                <a:latin typeface="Arial" panose="020B0604020202020204" pitchFamily="34" charset="0"/>
                <a:cs typeface="Arial" panose="020B0604020202020204" pitchFamily="34" charset="0"/>
              </a:defRPr>
            </a:lvl9pPr>
          </a:lstStyle>
          <a:p>
            <a:pPr lvl="0">
              <a:spcBef>
                <a:spcPts val="1067"/>
              </a:spcBef>
              <a:spcAft>
                <a:spcPts val="0"/>
              </a:spcAft>
            </a:pPr>
            <a:r>
              <a:rPr lang="sv-SE" dirty="0" err="1"/>
              <a:t>Click</a:t>
            </a:r>
            <a:r>
              <a:rPr lang="sv-SE" dirty="0"/>
              <a:t> </a:t>
            </a:r>
            <a:r>
              <a:rPr lang="sv-SE" dirty="0" err="1"/>
              <a:t>here</a:t>
            </a:r>
            <a:r>
              <a:rPr lang="sv-SE" dirty="0"/>
              <a:t> to </a:t>
            </a:r>
            <a:r>
              <a:rPr lang="sv-SE" dirty="0" err="1"/>
              <a:t>insert</a:t>
            </a:r>
            <a:r>
              <a:rPr lang="sv-SE" dirty="0"/>
              <a:t> </a:t>
            </a:r>
            <a:r>
              <a:rPr lang="sv-SE" dirty="0" err="1"/>
              <a:t>your</a:t>
            </a:r>
            <a:r>
              <a:rPr lang="sv-SE" dirty="0"/>
              <a:t> </a:t>
            </a:r>
            <a:r>
              <a:rPr lang="sv-SE" dirty="0" err="1"/>
              <a:t>body</a:t>
            </a:r>
            <a:r>
              <a:rPr lang="sv-SE" dirty="0"/>
              <a:t> text</a:t>
            </a:r>
          </a:p>
        </p:txBody>
      </p:sp>
    </p:spTree>
    <p:extLst>
      <p:ext uri="{BB962C8B-B14F-4D97-AF65-F5344CB8AC3E}">
        <p14:creationId xmlns:p14="http://schemas.microsoft.com/office/powerpoint/2010/main" val="9113840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_Anpassad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2" name="Platshållare för text 24">
            <a:extLst>
              <a:ext uri="{FF2B5EF4-FFF2-40B4-BE49-F238E27FC236}">
                <a16:creationId xmlns:a16="http://schemas.microsoft.com/office/drawing/2014/main" id="{6C1D2A9B-D629-52EA-1C4C-E4D41723A63E}"/>
              </a:ext>
            </a:extLst>
          </p:cNvPr>
          <p:cNvSpPr>
            <a:spLocks noGrp="1"/>
          </p:cNvSpPr>
          <p:nvPr>
            <p:ph type="body" sz="quarter" idx="17" hasCustomPrompt="1"/>
          </p:nvPr>
        </p:nvSpPr>
        <p:spPr>
          <a:xfrm>
            <a:off x="1800000" y="1879200"/>
            <a:ext cx="2318561" cy="760262"/>
          </a:xfrm>
          <a:prstGeom prst="rect">
            <a:avLst/>
          </a:prstGeom>
          <a:solidFill>
            <a:schemeClr val="tx2"/>
          </a:solidFill>
        </p:spPr>
        <p:txBody>
          <a:bodyPr wrap="none" lIns="90000" tIns="288000" rIns="90000" bIns="54000">
            <a:spAutoFit/>
          </a:bodyPr>
          <a:lstStyle>
            <a:lvl1pPr marL="0" indent="0">
              <a:lnSpc>
                <a:spcPts val="3067"/>
              </a:lnSpc>
              <a:buFontTx/>
              <a:buNone/>
              <a:defRPr sz="4000" b="1" i="0" baseline="0">
                <a:solidFill>
                  <a:schemeClr val="bg2"/>
                </a:solidFill>
              </a:defRPr>
            </a:lvl1pPr>
            <a:lvl2pPr marL="274950" indent="0">
              <a:buFontTx/>
              <a:buNone/>
              <a:defRPr/>
            </a:lvl2pPr>
            <a:lvl3pPr marL="458550" indent="0">
              <a:buFontTx/>
              <a:buNone/>
              <a:defRPr/>
            </a:lvl3pPr>
            <a:lvl4pPr marL="638550" indent="0">
              <a:buFontTx/>
              <a:buNone/>
              <a:defRPr/>
            </a:lvl4pPr>
            <a:lvl5pPr marL="818550" indent="0">
              <a:buFontTx/>
              <a:buNone/>
              <a:defRPr/>
            </a:lvl5pPr>
          </a:lstStyle>
          <a:p>
            <a:pPr lvl="0"/>
            <a:r>
              <a:rPr lang="sv-SE" dirty="0" err="1"/>
              <a:t>Headline</a:t>
            </a:r>
            <a:endParaRPr lang="sv-SE" dirty="0"/>
          </a:p>
        </p:txBody>
      </p:sp>
      <p:sp>
        <p:nvSpPr>
          <p:cNvPr id="23" name="Platshållare för text 24">
            <a:extLst>
              <a:ext uri="{FF2B5EF4-FFF2-40B4-BE49-F238E27FC236}">
                <a16:creationId xmlns:a16="http://schemas.microsoft.com/office/drawing/2014/main" id="{B188A8D7-DA8B-C3A9-69B9-D0371F689FCF}"/>
              </a:ext>
            </a:extLst>
          </p:cNvPr>
          <p:cNvSpPr>
            <a:spLocks noGrp="1"/>
          </p:cNvSpPr>
          <p:nvPr>
            <p:ph type="body" sz="quarter" idx="18" hasCustomPrompt="1"/>
          </p:nvPr>
        </p:nvSpPr>
        <p:spPr>
          <a:xfrm>
            <a:off x="1800000" y="2752975"/>
            <a:ext cx="6197828" cy="760262"/>
          </a:xfrm>
          <a:prstGeom prst="rect">
            <a:avLst/>
          </a:prstGeom>
          <a:solidFill>
            <a:schemeClr val="tx2"/>
          </a:solidFill>
        </p:spPr>
        <p:txBody>
          <a:bodyPr wrap="none" lIns="90000" tIns="288000" rIns="90000" bIns="54000">
            <a:spAutoFit/>
          </a:bodyPr>
          <a:lstStyle>
            <a:lvl1pPr marL="0" indent="0">
              <a:lnSpc>
                <a:spcPts val="3067"/>
              </a:lnSpc>
              <a:buFontTx/>
              <a:buNone/>
              <a:defRPr sz="4000" b="1" i="0" baseline="0">
                <a:solidFill>
                  <a:schemeClr val="bg2"/>
                </a:solidFill>
              </a:defRPr>
            </a:lvl1pPr>
            <a:lvl2pPr marL="274950" indent="0">
              <a:buFontTx/>
              <a:buNone/>
              <a:defRPr/>
            </a:lvl2pPr>
            <a:lvl3pPr marL="458550" indent="0">
              <a:buFontTx/>
              <a:buNone/>
              <a:defRPr/>
            </a:lvl3pPr>
            <a:lvl4pPr marL="638550" indent="0">
              <a:buFontTx/>
              <a:buNone/>
              <a:defRPr/>
            </a:lvl4pPr>
            <a:lvl5pPr marL="818550" indent="0">
              <a:buFontTx/>
              <a:buNone/>
              <a:defRPr/>
            </a:lvl5pPr>
          </a:lstStyle>
          <a:p>
            <a:pPr lvl="0"/>
            <a:r>
              <a:rPr lang="sv-SE" dirty="0"/>
              <a:t>Line 2 (</a:t>
            </a:r>
            <a:r>
              <a:rPr lang="sv-SE" dirty="0" err="1"/>
              <a:t>may</a:t>
            </a:r>
            <a:r>
              <a:rPr lang="sv-SE" dirty="0"/>
              <a:t> be </a:t>
            </a:r>
            <a:r>
              <a:rPr lang="sv-SE" dirty="0" err="1"/>
              <a:t>removed</a:t>
            </a:r>
            <a:r>
              <a:rPr lang="sv-SE" dirty="0"/>
              <a:t>)</a:t>
            </a:r>
          </a:p>
        </p:txBody>
      </p:sp>
    </p:spTree>
    <p:extLst>
      <p:ext uri="{BB962C8B-B14F-4D97-AF65-F5344CB8AC3E}">
        <p14:creationId xmlns:p14="http://schemas.microsoft.com/office/powerpoint/2010/main" val="34282694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Anpassad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latshållare för text 24">
            <a:extLst>
              <a:ext uri="{FF2B5EF4-FFF2-40B4-BE49-F238E27FC236}">
                <a16:creationId xmlns:a16="http://schemas.microsoft.com/office/drawing/2014/main" id="{F819433B-8A93-7386-8710-28D2E3EF50E5}"/>
              </a:ext>
            </a:extLst>
          </p:cNvPr>
          <p:cNvSpPr>
            <a:spLocks noGrp="1"/>
          </p:cNvSpPr>
          <p:nvPr>
            <p:ph type="body" sz="quarter" idx="17" hasCustomPrompt="1"/>
          </p:nvPr>
        </p:nvSpPr>
        <p:spPr>
          <a:xfrm>
            <a:off x="1800000" y="2439577"/>
            <a:ext cx="4312697" cy="760262"/>
          </a:xfrm>
          <a:prstGeom prst="rect">
            <a:avLst/>
          </a:prstGeom>
          <a:solidFill>
            <a:schemeClr val="bg2"/>
          </a:solidFill>
        </p:spPr>
        <p:txBody>
          <a:bodyPr wrap="none" lIns="90000" tIns="288000" rIns="90000" bIns="54000">
            <a:spAutoFit/>
          </a:bodyPr>
          <a:lstStyle>
            <a:lvl1pPr marL="0" indent="0">
              <a:lnSpc>
                <a:spcPts val="3067"/>
              </a:lnSpc>
              <a:buFontTx/>
              <a:buNone/>
              <a:defRPr sz="4000" b="1" i="0" baseline="0">
                <a:solidFill>
                  <a:schemeClr val="tx2"/>
                </a:solidFill>
              </a:defRPr>
            </a:lvl1pPr>
            <a:lvl2pPr marL="274950" indent="0">
              <a:buFontTx/>
              <a:buNone/>
              <a:defRPr/>
            </a:lvl2pPr>
            <a:lvl3pPr marL="458550" indent="0">
              <a:buFontTx/>
              <a:buNone/>
              <a:defRPr/>
            </a:lvl3pPr>
            <a:lvl4pPr marL="638550" indent="0">
              <a:buFontTx/>
              <a:buNone/>
              <a:defRPr/>
            </a:lvl4pPr>
            <a:lvl5pPr marL="818550" indent="0">
              <a:buFontTx/>
              <a:buNone/>
              <a:defRPr/>
            </a:lvl5pPr>
          </a:lstStyle>
          <a:p>
            <a:pPr lvl="0"/>
            <a:r>
              <a:rPr lang="sv-SE" dirty="0" err="1"/>
              <a:t>Section</a:t>
            </a:r>
            <a:r>
              <a:rPr lang="sv-SE" dirty="0"/>
              <a:t> </a:t>
            </a:r>
            <a:r>
              <a:rPr lang="sv-SE" dirty="0" err="1"/>
              <a:t>Headline</a:t>
            </a:r>
            <a:endParaRPr lang="sv-SE" dirty="0"/>
          </a:p>
        </p:txBody>
      </p:sp>
      <p:sp>
        <p:nvSpPr>
          <p:cNvPr id="5" name="Platshållare för text 24">
            <a:extLst>
              <a:ext uri="{FF2B5EF4-FFF2-40B4-BE49-F238E27FC236}">
                <a16:creationId xmlns:a16="http://schemas.microsoft.com/office/drawing/2014/main" id="{E790E757-B5E5-4400-519A-07264B944D9C}"/>
              </a:ext>
            </a:extLst>
          </p:cNvPr>
          <p:cNvSpPr>
            <a:spLocks noGrp="1"/>
          </p:cNvSpPr>
          <p:nvPr>
            <p:ph type="body" sz="quarter" idx="18" hasCustomPrompt="1"/>
          </p:nvPr>
        </p:nvSpPr>
        <p:spPr>
          <a:xfrm>
            <a:off x="1800000" y="3297203"/>
            <a:ext cx="6197828" cy="760262"/>
          </a:xfrm>
          <a:prstGeom prst="rect">
            <a:avLst/>
          </a:prstGeom>
          <a:solidFill>
            <a:schemeClr val="bg2"/>
          </a:solidFill>
        </p:spPr>
        <p:txBody>
          <a:bodyPr wrap="none" lIns="90000" tIns="288000" rIns="90000" bIns="54000">
            <a:spAutoFit/>
          </a:bodyPr>
          <a:lstStyle>
            <a:lvl1pPr marL="0" indent="0">
              <a:lnSpc>
                <a:spcPts val="3067"/>
              </a:lnSpc>
              <a:buFontTx/>
              <a:buNone/>
              <a:defRPr sz="4000" b="1" i="0" baseline="0">
                <a:solidFill>
                  <a:schemeClr val="tx2"/>
                </a:solidFill>
              </a:defRPr>
            </a:lvl1pPr>
            <a:lvl2pPr marL="274950" indent="0">
              <a:buFontTx/>
              <a:buNone/>
              <a:defRPr/>
            </a:lvl2pPr>
            <a:lvl3pPr marL="458550" indent="0">
              <a:buFontTx/>
              <a:buNone/>
              <a:defRPr/>
            </a:lvl3pPr>
            <a:lvl4pPr marL="638550" indent="0">
              <a:buFontTx/>
              <a:buNone/>
              <a:defRPr/>
            </a:lvl4pPr>
            <a:lvl5pPr marL="818550" indent="0">
              <a:buFontTx/>
              <a:buNone/>
              <a:defRPr/>
            </a:lvl5pPr>
          </a:lstStyle>
          <a:p>
            <a:pPr lvl="0"/>
            <a:r>
              <a:rPr lang="sv-SE" dirty="0"/>
              <a:t>Line 2 (</a:t>
            </a:r>
            <a:r>
              <a:rPr lang="sv-SE" dirty="0" err="1"/>
              <a:t>may</a:t>
            </a:r>
            <a:r>
              <a:rPr lang="sv-SE" dirty="0"/>
              <a:t> be </a:t>
            </a:r>
            <a:r>
              <a:rPr lang="sv-SE" dirty="0" err="1"/>
              <a:t>removed</a:t>
            </a:r>
            <a:r>
              <a:rPr lang="sv-SE" dirty="0"/>
              <a:t>)</a:t>
            </a:r>
          </a:p>
        </p:txBody>
      </p:sp>
    </p:spTree>
    <p:extLst>
      <p:ext uri="{BB962C8B-B14F-4D97-AF65-F5344CB8AC3E}">
        <p14:creationId xmlns:p14="http://schemas.microsoft.com/office/powerpoint/2010/main" val="20392320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6_Anpassad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701B48F-B68C-FB28-A5E1-F6DA9336ECD8}"/>
              </a:ext>
            </a:extLst>
          </p:cNvPr>
          <p:cNvSpPr>
            <a:spLocks noGrp="1"/>
          </p:cNvSpPr>
          <p:nvPr>
            <p:ph type="title" hasCustomPrompt="1"/>
          </p:nvPr>
        </p:nvSpPr>
        <p:spPr>
          <a:xfrm>
            <a:off x="1693984" y="857115"/>
            <a:ext cx="8363130" cy="1200000"/>
          </a:xfrm>
          <a:prstGeom prst="rect">
            <a:avLst/>
          </a:prstGeom>
          <a:noFill/>
        </p:spPr>
        <p:txBody>
          <a:bodyPr/>
          <a:lstStyle>
            <a:lvl1pPr>
              <a:lnSpc>
                <a:spcPct val="100000"/>
              </a:lnSpc>
              <a:defRPr>
                <a:solidFill>
                  <a:srgbClr val="185327"/>
                </a:solidFill>
              </a:defRPr>
            </a:lvl1pPr>
          </a:lstStyle>
          <a:p>
            <a:r>
              <a:rPr lang="sv-SE" dirty="0" err="1"/>
              <a:t>Click</a:t>
            </a:r>
            <a:r>
              <a:rPr lang="sv-SE" dirty="0"/>
              <a:t> </a:t>
            </a:r>
            <a:r>
              <a:rPr lang="sv-SE" dirty="0" err="1"/>
              <a:t>here</a:t>
            </a:r>
            <a:r>
              <a:rPr lang="sv-SE" dirty="0"/>
              <a:t> to </a:t>
            </a:r>
            <a:r>
              <a:rPr lang="sv-SE" dirty="0" err="1"/>
              <a:t>insert</a:t>
            </a:r>
            <a:r>
              <a:rPr lang="sv-SE" dirty="0"/>
              <a:t> </a:t>
            </a:r>
            <a:r>
              <a:rPr lang="sv-SE" dirty="0" err="1"/>
              <a:t>your</a:t>
            </a:r>
            <a:r>
              <a:rPr lang="sv-SE" dirty="0"/>
              <a:t> </a:t>
            </a:r>
            <a:r>
              <a:rPr lang="sv-SE" dirty="0" err="1"/>
              <a:t>headline</a:t>
            </a:r>
            <a:endParaRPr lang="sv-SE" dirty="0"/>
          </a:p>
        </p:txBody>
      </p:sp>
      <p:sp>
        <p:nvSpPr>
          <p:cNvPr id="3" name="Platshållare för text 2">
            <a:extLst>
              <a:ext uri="{FF2B5EF4-FFF2-40B4-BE49-F238E27FC236}">
                <a16:creationId xmlns:a16="http://schemas.microsoft.com/office/drawing/2014/main" id="{FBEFE1D1-E91A-87C8-497E-447970A32B36}"/>
              </a:ext>
            </a:extLst>
          </p:cNvPr>
          <p:cNvSpPr>
            <a:spLocks noGrp="1"/>
          </p:cNvSpPr>
          <p:nvPr>
            <p:ph type="body" sz="quarter" idx="15" hasCustomPrompt="1"/>
          </p:nvPr>
        </p:nvSpPr>
        <p:spPr>
          <a:xfrm>
            <a:off x="1800000" y="2162451"/>
            <a:ext cx="8257114" cy="3934232"/>
          </a:xfrm>
          <a:prstGeom prst="rect">
            <a:avLst/>
          </a:prstGeom>
        </p:spPr>
        <p:txBody>
          <a:bodyPr vert="horz" lIns="0" tIns="0" rIns="0" bIns="0" numCol="1" spcCol="216000" rtlCol="0">
            <a:normAutofit/>
          </a:bodyPr>
          <a:lstStyle>
            <a:lvl1pPr marL="0" indent="0">
              <a:lnSpc>
                <a:spcPct val="100000"/>
              </a:lnSpc>
              <a:spcBef>
                <a:spcPts val="1067"/>
              </a:spcBef>
              <a:spcAft>
                <a:spcPts val="0"/>
              </a:spcAft>
              <a:buFontTx/>
              <a:buNone/>
              <a:defRPr lang="sv-SE" sz="1800" b="0" i="0" kern="1200" dirty="0" err="1">
                <a:solidFill>
                  <a:schemeClr val="tx1"/>
                </a:solidFill>
                <a:latin typeface="Arial" panose="020B0604020202020204" pitchFamily="34" charset="0"/>
                <a:ea typeface="+mn-ea"/>
                <a:cs typeface="Arial" panose="020B0604020202020204" pitchFamily="34" charset="0"/>
              </a:defRPr>
            </a:lvl1pPr>
            <a:lvl2pPr>
              <a:defRPr lang="sv-SE" sz="1800" b="0" i="0" dirty="0" smtClean="0">
                <a:solidFill>
                  <a:schemeClr val="tx1"/>
                </a:solidFill>
              </a:defRPr>
            </a:lvl2pPr>
            <a:lvl3pPr>
              <a:defRPr lang="sv-SE" sz="1800" b="0" i="0" dirty="0" smtClean="0">
                <a:solidFill>
                  <a:schemeClr val="tx1"/>
                </a:solidFill>
              </a:defRPr>
            </a:lvl3pPr>
            <a:lvl4pPr>
              <a:defRPr lang="sv-SE" sz="1800" b="0" i="0" dirty="0" smtClean="0">
                <a:solidFill>
                  <a:schemeClr val="tx1"/>
                </a:solidFill>
              </a:defRPr>
            </a:lvl4pPr>
            <a:lvl5pPr>
              <a:defRPr lang="sv-SE" sz="1800" b="0" i="0" dirty="0">
                <a:solidFill>
                  <a:schemeClr val="tx1"/>
                </a:solidFill>
              </a:defRPr>
            </a:lvl5pPr>
            <a:lvl6pPr>
              <a:defRPr sz="1800" b="0" i="0">
                <a:solidFill>
                  <a:schemeClr val="tx1"/>
                </a:solidFill>
                <a:latin typeface="Arial" panose="020B0604020202020204" pitchFamily="34" charset="0"/>
                <a:cs typeface="Arial" panose="020B0604020202020204" pitchFamily="34" charset="0"/>
              </a:defRPr>
            </a:lvl6pPr>
            <a:lvl7pPr>
              <a:defRPr sz="1800" b="0" i="0">
                <a:solidFill>
                  <a:schemeClr val="tx1"/>
                </a:solidFill>
                <a:latin typeface="Arial" panose="020B0604020202020204" pitchFamily="34" charset="0"/>
                <a:cs typeface="Arial" panose="020B0604020202020204" pitchFamily="34" charset="0"/>
              </a:defRPr>
            </a:lvl7pPr>
            <a:lvl8pPr>
              <a:defRPr sz="1800" b="0" i="0">
                <a:solidFill>
                  <a:schemeClr val="tx1"/>
                </a:solidFill>
                <a:latin typeface="Arial" panose="020B0604020202020204" pitchFamily="34" charset="0"/>
                <a:cs typeface="Arial" panose="020B0604020202020204" pitchFamily="34" charset="0"/>
              </a:defRPr>
            </a:lvl8pPr>
            <a:lvl9pPr>
              <a:defRPr sz="1800" b="0" i="0">
                <a:solidFill>
                  <a:schemeClr val="tx1"/>
                </a:solidFill>
                <a:latin typeface="Arial" panose="020B0604020202020204" pitchFamily="34" charset="0"/>
                <a:cs typeface="Arial" panose="020B0604020202020204" pitchFamily="34" charset="0"/>
              </a:defRPr>
            </a:lvl9pPr>
          </a:lstStyle>
          <a:p>
            <a:pPr lvl="0">
              <a:spcBef>
                <a:spcPts val="1067"/>
              </a:spcBef>
              <a:spcAft>
                <a:spcPts val="0"/>
              </a:spcAft>
            </a:pPr>
            <a:r>
              <a:rPr lang="sv-SE" dirty="0" err="1"/>
              <a:t>Click</a:t>
            </a:r>
            <a:r>
              <a:rPr lang="sv-SE" dirty="0"/>
              <a:t> </a:t>
            </a:r>
            <a:r>
              <a:rPr lang="sv-SE" dirty="0" err="1"/>
              <a:t>here</a:t>
            </a:r>
            <a:r>
              <a:rPr lang="sv-SE" dirty="0"/>
              <a:t> to </a:t>
            </a:r>
            <a:r>
              <a:rPr lang="sv-SE" dirty="0" err="1"/>
              <a:t>insert</a:t>
            </a:r>
            <a:r>
              <a:rPr lang="sv-SE" dirty="0"/>
              <a:t> </a:t>
            </a:r>
            <a:r>
              <a:rPr lang="sv-SE" dirty="0" err="1"/>
              <a:t>your</a:t>
            </a:r>
            <a:r>
              <a:rPr lang="sv-SE" dirty="0"/>
              <a:t> </a:t>
            </a:r>
            <a:r>
              <a:rPr lang="sv-SE" dirty="0" err="1"/>
              <a:t>body</a:t>
            </a:r>
            <a:r>
              <a:rPr lang="sv-SE" dirty="0"/>
              <a:t> text</a:t>
            </a:r>
          </a:p>
        </p:txBody>
      </p:sp>
    </p:spTree>
    <p:extLst>
      <p:ext uri="{BB962C8B-B14F-4D97-AF65-F5344CB8AC3E}">
        <p14:creationId xmlns:p14="http://schemas.microsoft.com/office/powerpoint/2010/main" val="20067379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7_Anpassad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2" name="Platshållare för text 24">
            <a:extLst>
              <a:ext uri="{FF2B5EF4-FFF2-40B4-BE49-F238E27FC236}">
                <a16:creationId xmlns:a16="http://schemas.microsoft.com/office/drawing/2014/main" id="{6C1D2A9B-D629-52EA-1C4C-E4D41723A63E}"/>
              </a:ext>
            </a:extLst>
          </p:cNvPr>
          <p:cNvSpPr>
            <a:spLocks noGrp="1"/>
          </p:cNvSpPr>
          <p:nvPr>
            <p:ph type="body" sz="quarter" idx="17" hasCustomPrompt="1"/>
          </p:nvPr>
        </p:nvSpPr>
        <p:spPr>
          <a:xfrm>
            <a:off x="1800000" y="1879200"/>
            <a:ext cx="2318561" cy="760262"/>
          </a:xfrm>
          <a:prstGeom prst="rect">
            <a:avLst/>
          </a:prstGeom>
          <a:solidFill>
            <a:schemeClr val="tx2"/>
          </a:solidFill>
        </p:spPr>
        <p:txBody>
          <a:bodyPr wrap="none" lIns="90000" tIns="288000" rIns="90000" bIns="54000">
            <a:spAutoFit/>
          </a:bodyPr>
          <a:lstStyle>
            <a:lvl1pPr marL="0" indent="0">
              <a:lnSpc>
                <a:spcPts val="3067"/>
              </a:lnSpc>
              <a:buFontTx/>
              <a:buNone/>
              <a:defRPr sz="4000" b="1" i="0" baseline="0">
                <a:solidFill>
                  <a:schemeClr val="bg2"/>
                </a:solidFill>
              </a:defRPr>
            </a:lvl1pPr>
            <a:lvl2pPr marL="274950" indent="0">
              <a:buFontTx/>
              <a:buNone/>
              <a:defRPr/>
            </a:lvl2pPr>
            <a:lvl3pPr marL="458550" indent="0">
              <a:buFontTx/>
              <a:buNone/>
              <a:defRPr/>
            </a:lvl3pPr>
            <a:lvl4pPr marL="638550" indent="0">
              <a:buFontTx/>
              <a:buNone/>
              <a:defRPr/>
            </a:lvl4pPr>
            <a:lvl5pPr marL="818550" indent="0">
              <a:buFontTx/>
              <a:buNone/>
              <a:defRPr/>
            </a:lvl5pPr>
          </a:lstStyle>
          <a:p>
            <a:pPr lvl="0"/>
            <a:r>
              <a:rPr lang="sv-SE" dirty="0" err="1"/>
              <a:t>Headline</a:t>
            </a:r>
            <a:endParaRPr lang="sv-SE" dirty="0"/>
          </a:p>
        </p:txBody>
      </p:sp>
      <p:sp>
        <p:nvSpPr>
          <p:cNvPr id="23" name="Platshållare för text 24">
            <a:extLst>
              <a:ext uri="{FF2B5EF4-FFF2-40B4-BE49-F238E27FC236}">
                <a16:creationId xmlns:a16="http://schemas.microsoft.com/office/drawing/2014/main" id="{B188A8D7-DA8B-C3A9-69B9-D0371F689FCF}"/>
              </a:ext>
            </a:extLst>
          </p:cNvPr>
          <p:cNvSpPr>
            <a:spLocks noGrp="1"/>
          </p:cNvSpPr>
          <p:nvPr>
            <p:ph type="body" sz="quarter" idx="18" hasCustomPrompt="1"/>
          </p:nvPr>
        </p:nvSpPr>
        <p:spPr>
          <a:xfrm>
            <a:off x="1800000" y="2752975"/>
            <a:ext cx="6197828" cy="760262"/>
          </a:xfrm>
          <a:prstGeom prst="rect">
            <a:avLst/>
          </a:prstGeom>
          <a:solidFill>
            <a:schemeClr val="tx2"/>
          </a:solidFill>
        </p:spPr>
        <p:txBody>
          <a:bodyPr wrap="none" lIns="90000" tIns="288000" rIns="90000" bIns="54000">
            <a:spAutoFit/>
          </a:bodyPr>
          <a:lstStyle>
            <a:lvl1pPr marL="0" indent="0">
              <a:lnSpc>
                <a:spcPts val="3067"/>
              </a:lnSpc>
              <a:buFontTx/>
              <a:buNone/>
              <a:defRPr sz="4000" b="1" i="0" baseline="0">
                <a:solidFill>
                  <a:schemeClr val="bg2"/>
                </a:solidFill>
              </a:defRPr>
            </a:lvl1pPr>
            <a:lvl2pPr marL="274950" indent="0">
              <a:buFontTx/>
              <a:buNone/>
              <a:defRPr/>
            </a:lvl2pPr>
            <a:lvl3pPr marL="458550" indent="0">
              <a:buFontTx/>
              <a:buNone/>
              <a:defRPr/>
            </a:lvl3pPr>
            <a:lvl4pPr marL="638550" indent="0">
              <a:buFontTx/>
              <a:buNone/>
              <a:defRPr/>
            </a:lvl4pPr>
            <a:lvl5pPr marL="818550" indent="0">
              <a:buFontTx/>
              <a:buNone/>
              <a:defRPr/>
            </a:lvl5pPr>
          </a:lstStyle>
          <a:p>
            <a:pPr lvl="0"/>
            <a:r>
              <a:rPr lang="sv-SE" dirty="0"/>
              <a:t>Line 2 (</a:t>
            </a:r>
            <a:r>
              <a:rPr lang="sv-SE" dirty="0" err="1"/>
              <a:t>may</a:t>
            </a:r>
            <a:r>
              <a:rPr lang="sv-SE" dirty="0"/>
              <a:t> be </a:t>
            </a:r>
            <a:r>
              <a:rPr lang="sv-SE" dirty="0" err="1"/>
              <a:t>removed</a:t>
            </a:r>
            <a:r>
              <a:rPr lang="sv-SE" dirty="0"/>
              <a:t>)</a:t>
            </a:r>
          </a:p>
        </p:txBody>
      </p:sp>
    </p:spTree>
    <p:extLst>
      <p:ext uri="{BB962C8B-B14F-4D97-AF65-F5344CB8AC3E}">
        <p14:creationId xmlns:p14="http://schemas.microsoft.com/office/powerpoint/2010/main" val="8677336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npassad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1995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ADA06828-005C-E8E3-B4AD-6A3CAD631DAA}"/>
              </a:ext>
            </a:extLst>
          </p:cNvPr>
          <p:cNvSpPr txBox="1"/>
          <p:nvPr userDrawn="1">
            <p:extLst>
              <p:ext uri="{1162E1C5-73C7-4A58-AE30-91384D911F3F}">
                <p184:classification xmlns:p184="http://schemas.microsoft.com/office/powerpoint/2018/4/main" val="ftr"/>
              </p:ext>
            </p:extLst>
          </p:nvPr>
        </p:nvSpPr>
        <p:spPr>
          <a:xfrm>
            <a:off x="63500" y="6672580"/>
            <a:ext cx="787400" cy="121920"/>
          </a:xfrm>
          <a:prstGeom prst="rect">
            <a:avLst/>
          </a:prstGeom>
        </p:spPr>
        <p:txBody>
          <a:bodyPr horzOverflow="overflow" lIns="0" tIns="0" rIns="0" bIns="0">
            <a:spAutoFit/>
          </a:bodyPr>
          <a:lstStyle/>
          <a:p>
            <a:pPr algn="l"/>
            <a:r>
              <a:rPr lang="sv-SE" sz="800">
                <a:solidFill>
                  <a:srgbClr val="000000">
                    <a:alpha val="50000"/>
                  </a:srgbClr>
                </a:solidFill>
                <a:latin typeface="Aptos" panose="020B0004020202020204" pitchFamily="34" charset="0"/>
              </a:rPr>
              <a:t>Känslighet: Intern</a:t>
            </a:r>
          </a:p>
        </p:txBody>
      </p:sp>
    </p:spTree>
    <p:extLst>
      <p:ext uri="{BB962C8B-B14F-4D97-AF65-F5344CB8AC3E}">
        <p14:creationId xmlns:p14="http://schemas.microsoft.com/office/powerpoint/2010/main" val="3264689514"/>
      </p:ext>
    </p:extLst>
  </p:cSld>
  <p:clrMap bg1="lt1" tx1="dk1" bg2="lt2" tx2="dk2" accent1="accent1" accent2="accent2" accent3="accent3" accent4="accent4" accent5="accent5" accent6="accent6" hlink="hlink" folHlink="folHlink"/>
  <p:sldLayoutIdLst>
    <p:sldLayoutId id="2147484339" r:id="rId1"/>
    <p:sldLayoutId id="2147484350" r:id="rId2"/>
    <p:sldLayoutId id="2147484352" r:id="rId3"/>
    <p:sldLayoutId id="2147484351" r:id="rId4"/>
    <p:sldLayoutId id="2147484198" r:id="rId5"/>
    <p:sldLayoutId id="2147484209" r:id="rId6"/>
    <p:sldLayoutId id="2147484327" r:id="rId7"/>
    <p:sldLayoutId id="2147484341" r:id="rId8"/>
    <p:sldLayoutId id="2147484342" r:id="rId9"/>
    <p:sldLayoutId id="2147484343" r:id="rId10"/>
    <p:sldLayoutId id="2147484344" r:id="rId11"/>
    <p:sldLayoutId id="2147484345" r:id="rId12"/>
    <p:sldLayoutId id="2147484346" r:id="rId13"/>
    <p:sldLayoutId id="2147484347" r:id="rId14"/>
    <p:sldLayoutId id="2147484348" r:id="rId15"/>
    <p:sldLayoutId id="2147484349" r:id="rId16"/>
    <p:sldLayoutId id="2147484353" r:id="rId17"/>
  </p:sldLayoutIdLst>
  <p:hf sldNum="0" hdr="0" ftr="0" dt="0"/>
  <p:txStyles>
    <p:titleStyle>
      <a:lvl1pPr algn="l" defTabSz="914377" rtl="0" eaLnBrk="1" latinLnBrk="0" hangingPunct="1">
        <a:lnSpc>
          <a:spcPct val="100000"/>
        </a:lnSpc>
        <a:spcBef>
          <a:spcPct val="0"/>
        </a:spcBef>
        <a:buNone/>
        <a:defRPr sz="3800" b="1" i="0" kern="1200">
          <a:solidFill>
            <a:schemeClr val="bg2"/>
          </a:solidFill>
          <a:latin typeface="Arial" panose="020B0604020202020204" pitchFamily="34" charset="0"/>
          <a:ea typeface="+mj-ea"/>
          <a:cs typeface="+mj-cs"/>
        </a:defRPr>
      </a:lvl1pPr>
    </p:titleStyle>
    <p:bodyStyle>
      <a:lvl1pPr marL="335992" indent="-335992" algn="l" defTabSz="914377" rtl="0" eaLnBrk="1" latinLnBrk="0" hangingPunct="1">
        <a:lnSpc>
          <a:spcPct val="100000"/>
        </a:lnSpc>
        <a:spcBef>
          <a:spcPts val="1067"/>
        </a:spcBef>
        <a:spcAft>
          <a:spcPts val="0"/>
        </a:spcAft>
        <a:buFont typeface="Arial" panose="020B0604020202020204" pitchFamily="34" charset="0"/>
        <a:buChar char="•"/>
        <a:defRPr lang="sv-SE" sz="2200" b="0" i="0" kern="1200" smtClean="0">
          <a:solidFill>
            <a:schemeClr val="bg2"/>
          </a:solidFill>
          <a:latin typeface="Arial" panose="020B0604020202020204" pitchFamily="34" charset="0"/>
          <a:ea typeface="+mn-ea"/>
          <a:cs typeface="+mn-cs"/>
        </a:defRPr>
      </a:lvl1pPr>
      <a:lvl2pPr marL="595185" indent="-228594" algn="l" defTabSz="914377" rtl="0" eaLnBrk="1" latinLnBrk="0" hangingPunct="1">
        <a:lnSpc>
          <a:spcPct val="100000"/>
        </a:lnSpc>
        <a:spcBef>
          <a:spcPts val="500"/>
        </a:spcBef>
        <a:buFont typeface="Arial" panose="020B0604020202020204" pitchFamily="34" charset="0"/>
        <a:buChar char="•"/>
        <a:defRPr lang="sv-SE" sz="2000" b="0" i="0" kern="1200" smtClean="0">
          <a:solidFill>
            <a:schemeClr val="bg2"/>
          </a:solidFill>
          <a:latin typeface="Arial" panose="020B0604020202020204" pitchFamily="34" charset="0"/>
          <a:ea typeface="+mn-ea"/>
          <a:cs typeface="+mn-cs"/>
        </a:defRPr>
      </a:lvl2pPr>
      <a:lvl3pPr marL="839979" indent="-228594" algn="l" defTabSz="914377" rtl="0" eaLnBrk="1" latinLnBrk="0" hangingPunct="1">
        <a:lnSpc>
          <a:spcPct val="100000"/>
        </a:lnSpc>
        <a:spcBef>
          <a:spcPts val="500"/>
        </a:spcBef>
        <a:buFont typeface="Arial" panose="020B0604020202020204" pitchFamily="34" charset="0"/>
        <a:buChar char="•"/>
        <a:defRPr lang="sv-SE" sz="2000" b="0" i="0" kern="1200" smtClean="0">
          <a:solidFill>
            <a:schemeClr val="bg2"/>
          </a:solidFill>
          <a:latin typeface="Arial" panose="020B0604020202020204" pitchFamily="34" charset="0"/>
          <a:ea typeface="+mn-ea"/>
          <a:cs typeface="+mn-cs"/>
        </a:defRPr>
      </a:lvl3pPr>
      <a:lvl4pPr marL="1079973" indent="-228594" algn="l" defTabSz="914377" rtl="0" eaLnBrk="1" latinLnBrk="0" hangingPunct="1">
        <a:lnSpc>
          <a:spcPct val="100000"/>
        </a:lnSpc>
        <a:spcBef>
          <a:spcPts val="500"/>
        </a:spcBef>
        <a:buFont typeface="Arial" panose="020B0604020202020204" pitchFamily="34" charset="0"/>
        <a:buChar char="•"/>
        <a:defRPr lang="sv-SE" sz="2000" b="0" i="0" kern="1200" smtClean="0">
          <a:solidFill>
            <a:schemeClr val="bg2"/>
          </a:solidFill>
          <a:latin typeface="Arial" panose="020B0604020202020204" pitchFamily="34" charset="0"/>
          <a:ea typeface="+mn-ea"/>
          <a:cs typeface="+mn-cs"/>
        </a:defRPr>
      </a:lvl4pPr>
      <a:lvl5pPr marL="1319967" indent="-228594" algn="l" defTabSz="914377" rtl="0" eaLnBrk="1" latinLnBrk="0" hangingPunct="1">
        <a:lnSpc>
          <a:spcPct val="100000"/>
        </a:lnSpc>
        <a:spcBef>
          <a:spcPts val="500"/>
        </a:spcBef>
        <a:buFont typeface="Arial" panose="020B0604020202020204" pitchFamily="34" charset="0"/>
        <a:buChar char="•"/>
        <a:defRPr lang="sv-SE" sz="2000" b="0" i="0" kern="1200">
          <a:solidFill>
            <a:schemeClr val="bg2"/>
          </a:solidFill>
          <a:latin typeface="Arial" panose="020B0604020202020204" pitchFamily="34" charset="0"/>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51">
          <p15:clr>
            <a:srgbClr val="F26B43"/>
          </p15:clr>
        </p15:guide>
        <p15:guide id="2" pos="3840">
          <p15:clr>
            <a:srgbClr val="F26B43"/>
          </p15:clr>
        </p15:guide>
        <p15:guide id="3" orient="horz" pos="2160">
          <p15:clr>
            <a:srgbClr val="F26B43"/>
          </p15:clr>
        </p15:guide>
        <p15:guide id="4" orient="horz" pos="3551">
          <p15:clr>
            <a:srgbClr val="F26B43"/>
          </p15:clr>
        </p15:guide>
        <p15:guide id="5" orient="horz" pos="1373">
          <p15:clr>
            <a:srgbClr val="F26B43"/>
          </p15:clr>
        </p15:guide>
        <p15:guide id="6" orient="horz" pos="1555">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hyperlink" Target="https://www.unionen.se/rad-och-stod/branschdelegationer"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26.emf"/><Relationship Id="rId5" Type="http://schemas.openxmlformats.org/officeDocument/2006/relationships/oleObject" Target="../embeddings/oleObject1.bin"/><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29.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3599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9F221B64-1B2A-E34F-460C-69B911843305}"/>
              </a:ext>
            </a:extLst>
          </p:cNvPr>
          <p:cNvSpPr>
            <a:spLocks noGrp="1"/>
          </p:cNvSpPr>
          <p:nvPr>
            <p:ph type="body" sz="quarter" idx="17"/>
          </p:nvPr>
        </p:nvSpPr>
        <p:spPr>
          <a:xfrm>
            <a:off x="1393154" y="3049524"/>
            <a:ext cx="9038734" cy="645753"/>
          </a:xfrm>
        </p:spPr>
        <p:txBody>
          <a:bodyPr wrap="none" lIns="90000" tIns="137160" rIns="90000" bIns="91439" anchor="t">
            <a:spAutoFit/>
          </a:bodyPr>
          <a:lstStyle/>
          <a:p>
            <a:r>
              <a:rPr lang="en-GB"/>
              <a:t>Towards a new collective agreement</a:t>
            </a:r>
            <a:endParaRPr lang="en-US">
              <a:cs typeface="Arial" panose="020B0604020202020204" pitchFamily="34" charset="0"/>
            </a:endParaRPr>
          </a:p>
        </p:txBody>
      </p:sp>
    </p:spTree>
    <p:extLst>
      <p:ext uri="{BB962C8B-B14F-4D97-AF65-F5344CB8AC3E}">
        <p14:creationId xmlns:p14="http://schemas.microsoft.com/office/powerpoint/2010/main" val="4067370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656A8A7-C449-C17D-743D-6D75406B8BC6}"/>
              </a:ext>
            </a:extLst>
          </p:cNvPr>
          <p:cNvSpPr>
            <a:spLocks noGrp="1"/>
          </p:cNvSpPr>
          <p:nvPr>
            <p:ph type="title"/>
          </p:nvPr>
        </p:nvSpPr>
        <p:spPr/>
        <p:txBody>
          <a:bodyPr/>
          <a:lstStyle/>
          <a:p>
            <a:r>
              <a:rPr lang="en-GB" dirty="0"/>
              <a:t>Many agreements. Many possibilities.</a:t>
            </a:r>
          </a:p>
        </p:txBody>
      </p:sp>
      <p:pic>
        <p:nvPicPr>
          <p:cNvPr id="7" name="Bildobjekt 6">
            <a:extLst>
              <a:ext uri="{FF2B5EF4-FFF2-40B4-BE49-F238E27FC236}">
                <a16:creationId xmlns:a16="http://schemas.microsoft.com/office/drawing/2014/main" id="{E052BD5F-B4DC-43F5-B6A4-7411086F5C2F}"/>
              </a:ext>
            </a:extLst>
          </p:cNvPr>
          <p:cNvPicPr>
            <a:picLocks noChangeAspect="1"/>
          </p:cNvPicPr>
          <p:nvPr/>
        </p:nvPicPr>
        <p:blipFill>
          <a:blip r:embed="rId3"/>
          <a:stretch>
            <a:fillRect/>
          </a:stretch>
        </p:blipFill>
        <p:spPr>
          <a:xfrm>
            <a:off x="4439077" y="1911156"/>
            <a:ext cx="6063763" cy="4916564"/>
          </a:xfrm>
          <a:prstGeom prst="rect">
            <a:avLst/>
          </a:prstGeom>
        </p:spPr>
      </p:pic>
      <p:sp>
        <p:nvSpPr>
          <p:cNvPr id="4" name="Platshållare för text 2">
            <a:extLst>
              <a:ext uri="{FF2B5EF4-FFF2-40B4-BE49-F238E27FC236}">
                <a16:creationId xmlns:a16="http://schemas.microsoft.com/office/drawing/2014/main" id="{7DD9FA7A-38D0-612F-A160-E01B6A96D52D}"/>
              </a:ext>
            </a:extLst>
          </p:cNvPr>
          <p:cNvSpPr txBox="1">
            <a:spLocks/>
          </p:cNvSpPr>
          <p:nvPr/>
        </p:nvSpPr>
        <p:spPr>
          <a:xfrm>
            <a:off x="1800000" y="2162451"/>
            <a:ext cx="5632158" cy="3934232"/>
          </a:xfrm>
          <a:prstGeom prst="rect">
            <a:avLst/>
          </a:prstGeom>
        </p:spPr>
        <p:txBody>
          <a:bodyPr vert="horz" lIns="0" tIns="0" rIns="0" bIns="0" numCol="1" spcCol="216000" rtlCol="0">
            <a:normAutofit/>
          </a:bodyPr>
          <a:lstStyle>
            <a:lvl1pPr marL="0" indent="0" algn="l" defTabSz="914377" rtl="0" eaLnBrk="1" latinLnBrk="0" hangingPunct="1">
              <a:lnSpc>
                <a:spcPct val="100000"/>
              </a:lnSpc>
              <a:spcBef>
                <a:spcPts val="1067"/>
              </a:spcBef>
              <a:spcAft>
                <a:spcPts val="0"/>
              </a:spcAft>
              <a:buFont typeface="Arial" panose="020B0604020202020204" pitchFamily="34" charset="0"/>
              <a:buNone/>
              <a:defRPr lang="sv-SE" sz="1800" b="0" i="0" kern="1200" dirty="0" err="1">
                <a:solidFill>
                  <a:schemeClr val="tx1"/>
                </a:solidFill>
                <a:latin typeface="Arial" panose="020B0604020202020204" pitchFamily="34" charset="0"/>
                <a:ea typeface="+mn-ea"/>
                <a:cs typeface="Arial" panose="020B0604020202020204" pitchFamily="34" charset="0"/>
              </a:defRPr>
            </a:lvl1pPr>
            <a:lvl2pPr marL="595185" indent="-228594" algn="l" defTabSz="914377" rtl="0" eaLnBrk="1" latinLnBrk="0" hangingPunct="1">
              <a:lnSpc>
                <a:spcPct val="100000"/>
              </a:lnSpc>
              <a:spcBef>
                <a:spcPts val="500"/>
              </a:spcBef>
              <a:buFont typeface="Arial" panose="020B0604020202020204" pitchFamily="34" charset="0"/>
              <a:buChar char="•"/>
              <a:defRPr lang="sv-SE" sz="1867" b="0" i="0" kern="1200" dirty="0" smtClean="0">
                <a:solidFill>
                  <a:schemeClr val="bg2"/>
                </a:solidFill>
                <a:latin typeface="Arial" panose="020B0604020202020204" pitchFamily="34" charset="0"/>
                <a:ea typeface="+mn-ea"/>
                <a:cs typeface="+mn-cs"/>
              </a:defRPr>
            </a:lvl2pPr>
            <a:lvl3pPr marL="839979" indent="-228594" algn="l" defTabSz="914377" rtl="0" eaLnBrk="1" latinLnBrk="0" hangingPunct="1">
              <a:lnSpc>
                <a:spcPct val="100000"/>
              </a:lnSpc>
              <a:spcBef>
                <a:spcPts val="500"/>
              </a:spcBef>
              <a:buFont typeface="Arial" panose="020B0604020202020204" pitchFamily="34" charset="0"/>
              <a:buChar char="•"/>
              <a:defRPr lang="sv-SE" sz="1867" b="0" i="0" kern="1200" dirty="0" smtClean="0">
                <a:solidFill>
                  <a:schemeClr val="bg2"/>
                </a:solidFill>
                <a:latin typeface="Arial" panose="020B0604020202020204" pitchFamily="34" charset="0"/>
                <a:ea typeface="+mn-ea"/>
                <a:cs typeface="+mn-cs"/>
              </a:defRPr>
            </a:lvl3pPr>
            <a:lvl4pPr marL="1079973" indent="-228594" algn="l" defTabSz="914377" rtl="0" eaLnBrk="1" latinLnBrk="0" hangingPunct="1">
              <a:lnSpc>
                <a:spcPct val="100000"/>
              </a:lnSpc>
              <a:spcBef>
                <a:spcPts val="500"/>
              </a:spcBef>
              <a:buFont typeface="Arial" panose="020B0604020202020204" pitchFamily="34" charset="0"/>
              <a:buChar char="•"/>
              <a:defRPr lang="sv-SE" sz="1867" b="0" i="0" kern="1200" dirty="0" smtClean="0">
                <a:solidFill>
                  <a:schemeClr val="bg2"/>
                </a:solidFill>
                <a:latin typeface="Arial" panose="020B0604020202020204" pitchFamily="34" charset="0"/>
                <a:ea typeface="+mn-ea"/>
                <a:cs typeface="+mn-cs"/>
              </a:defRPr>
            </a:lvl4pPr>
            <a:lvl5pPr marL="1319967" indent="-228594" algn="l" defTabSz="914377" rtl="0" eaLnBrk="1" latinLnBrk="0" hangingPunct="1">
              <a:lnSpc>
                <a:spcPct val="100000"/>
              </a:lnSpc>
              <a:spcBef>
                <a:spcPts val="500"/>
              </a:spcBef>
              <a:buFont typeface="Arial" panose="020B0604020202020204" pitchFamily="34" charset="0"/>
              <a:buChar char="•"/>
              <a:defRPr lang="sv-SE" sz="1867" b="0" i="0" kern="1200" dirty="0">
                <a:solidFill>
                  <a:schemeClr val="bg2"/>
                </a:solidFill>
                <a:latin typeface="Arial" panose="020B0604020202020204" pitchFamily="34" charset="0"/>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a:p>
            <a:pPr marL="285750" indent="-285750">
              <a:buFont typeface="Arial" panose="020B0604020202020204" pitchFamily="34" charset="0"/>
              <a:buChar char="•"/>
            </a:pPr>
            <a:r>
              <a:rPr lang="en-GB" dirty="0"/>
              <a:t>Unionen negotiates 67 different agreements.
Your collective agreement is part of a larger whole.
This is where both broad demands and more specific issues take shape.</a:t>
            </a:r>
          </a:p>
        </p:txBody>
      </p:sp>
    </p:spTree>
    <p:extLst>
      <p:ext uri="{BB962C8B-B14F-4D97-AF65-F5344CB8AC3E}">
        <p14:creationId xmlns:p14="http://schemas.microsoft.com/office/powerpoint/2010/main" val="699605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VTALSRORELSEN_THE_MOVIE_2027_TryckTill_PPT_ENG.mp4">
            <a:hlinkClick r:id="" action="ppaction://media"/>
            <a:extLst>
              <a:ext uri="{FF2B5EF4-FFF2-40B4-BE49-F238E27FC236}">
                <a16:creationId xmlns:a16="http://schemas.microsoft.com/office/drawing/2014/main" id="{3EE701F1-D1D9-1D1B-688C-18E0DF24D8B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702963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302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FCDDF84-2A5F-9886-9178-01A00A541DA7}"/>
              </a:ext>
            </a:extLst>
          </p:cNvPr>
          <p:cNvSpPr>
            <a:spLocks noGrp="1"/>
          </p:cNvSpPr>
          <p:nvPr>
            <p:ph type="title"/>
          </p:nvPr>
        </p:nvSpPr>
        <p:spPr/>
        <p:txBody>
          <a:bodyPr/>
          <a:lstStyle/>
          <a:p>
            <a:r>
              <a:rPr lang="en-GB"/>
              <a:t>What is the collective bargaining round?</a:t>
            </a:r>
          </a:p>
        </p:txBody>
      </p:sp>
      <p:sp>
        <p:nvSpPr>
          <p:cNvPr id="3" name="Platshållare för text 2">
            <a:extLst>
              <a:ext uri="{FF2B5EF4-FFF2-40B4-BE49-F238E27FC236}">
                <a16:creationId xmlns:a16="http://schemas.microsoft.com/office/drawing/2014/main" id="{D4ABD752-34BD-CDD4-0A32-6B16D27C526E}"/>
              </a:ext>
            </a:extLst>
          </p:cNvPr>
          <p:cNvSpPr>
            <a:spLocks noGrp="1"/>
          </p:cNvSpPr>
          <p:nvPr>
            <p:ph type="body" sz="quarter" idx="15"/>
          </p:nvPr>
        </p:nvSpPr>
        <p:spPr/>
        <p:txBody>
          <a:bodyPr numCol="1"/>
          <a:lstStyle/>
          <a:p>
            <a:pPr marL="285750" indent="-285750">
              <a:buFont typeface="Arial" panose="020B0604020202020204" pitchFamily="34" charset="0"/>
              <a:buChar char="•"/>
            </a:pPr>
            <a:r>
              <a:rPr lang="en-GB"/>
              <a:t>Collective bargaining is when collective agreements are renegotiated.</a:t>
            </a:r>
          </a:p>
          <a:p>
            <a:pPr marL="285750" indent="-285750">
              <a:buFont typeface="Arial" panose="020B0604020202020204" pitchFamily="34" charset="0"/>
              <a:buChar char="•"/>
            </a:pPr>
            <a:r>
              <a:rPr lang="en-GB"/>
              <a:t>The conditions at work – salary, working hours, balance in life, </a:t>
            </a:r>
            <a:br>
              <a:rPr lang="sv-SE"/>
            </a:br>
            <a:r>
              <a:rPr lang="en-GB"/>
              <a:t>holidays and pension – are shaped.</a:t>
            </a:r>
          </a:p>
          <a:p>
            <a:pPr marL="285750" indent="-285750">
              <a:buFont typeface="Arial" panose="020B0604020202020204" pitchFamily="34" charset="0"/>
              <a:buChar char="•"/>
            </a:pPr>
            <a:r>
              <a:rPr lang="en-GB"/>
              <a:t>The members decide what demands Unionen pursues.</a:t>
            </a:r>
          </a:p>
        </p:txBody>
      </p:sp>
      <p:pic>
        <p:nvPicPr>
          <p:cNvPr id="7" name="Bildobjekt 6">
            <a:extLst>
              <a:ext uri="{FF2B5EF4-FFF2-40B4-BE49-F238E27FC236}">
                <a16:creationId xmlns:a16="http://schemas.microsoft.com/office/drawing/2014/main" id="{4C80413B-D888-05BC-E478-FE8E0CC7439D}"/>
              </a:ext>
            </a:extLst>
          </p:cNvPr>
          <p:cNvPicPr>
            <a:picLocks noChangeAspect="1"/>
          </p:cNvPicPr>
          <p:nvPr/>
        </p:nvPicPr>
        <p:blipFill>
          <a:blip r:embed="rId3"/>
          <a:stretch>
            <a:fillRect/>
          </a:stretch>
        </p:blipFill>
        <p:spPr>
          <a:xfrm>
            <a:off x="5426725" y="3703780"/>
            <a:ext cx="6308439" cy="3154220"/>
          </a:xfrm>
          <a:prstGeom prst="rect">
            <a:avLst/>
          </a:prstGeom>
        </p:spPr>
      </p:pic>
    </p:spTree>
    <p:extLst>
      <p:ext uri="{BB962C8B-B14F-4D97-AF65-F5344CB8AC3E}">
        <p14:creationId xmlns:p14="http://schemas.microsoft.com/office/powerpoint/2010/main" val="3254519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656A8A7-C449-C17D-743D-6D75406B8BC6}"/>
              </a:ext>
            </a:extLst>
          </p:cNvPr>
          <p:cNvSpPr>
            <a:spLocks noGrp="1"/>
          </p:cNvSpPr>
          <p:nvPr>
            <p:ph type="title"/>
          </p:nvPr>
        </p:nvSpPr>
        <p:spPr>
          <a:xfrm>
            <a:off x="1689160" y="857115"/>
            <a:ext cx="9472826" cy="1200000"/>
          </a:xfrm>
        </p:spPr>
        <p:txBody>
          <a:bodyPr/>
          <a:lstStyle/>
          <a:p>
            <a:r>
              <a:rPr lang="en-GB" dirty="0"/>
              <a:t>Sector negotiating committees – members' voice in the negotiations</a:t>
            </a:r>
          </a:p>
        </p:txBody>
      </p:sp>
      <p:sp>
        <p:nvSpPr>
          <p:cNvPr id="3" name="Platshållare för text 2">
            <a:extLst>
              <a:ext uri="{FF2B5EF4-FFF2-40B4-BE49-F238E27FC236}">
                <a16:creationId xmlns:a16="http://schemas.microsoft.com/office/drawing/2014/main" id="{F822AD0D-A8AA-48F2-8C12-B8E5CAF2B8EC}"/>
              </a:ext>
            </a:extLst>
          </p:cNvPr>
          <p:cNvSpPr>
            <a:spLocks noGrp="1"/>
          </p:cNvSpPr>
          <p:nvPr>
            <p:ph type="body" sz="quarter" idx="15"/>
          </p:nvPr>
        </p:nvSpPr>
        <p:spPr>
          <a:xfrm>
            <a:off x="1800000" y="2225511"/>
            <a:ext cx="8257114" cy="1963717"/>
          </a:xfrm>
        </p:spPr>
        <p:txBody>
          <a:bodyPr numCol="1">
            <a:normAutofit fontScale="92500" lnSpcReduction="10000"/>
          </a:bodyPr>
          <a:lstStyle/>
          <a:p>
            <a:r>
              <a:rPr lang="en-GB" i="1" dirty="0"/>
              <a:t>Sector negotiating committees – </a:t>
            </a:r>
            <a:r>
              <a:rPr lang="en-GB" i="1" dirty="0" err="1"/>
              <a:t>Branschdelegationer</a:t>
            </a:r>
            <a:br>
              <a:rPr lang="en-GB" i="1" dirty="0"/>
            </a:br>
            <a:endParaRPr lang="en-GB" i="1" dirty="0"/>
          </a:p>
          <a:p>
            <a:pPr marL="285750" indent="-285750">
              <a:buFont typeface="Arial" panose="020B0604020202020204" pitchFamily="34" charset="0"/>
              <a:buChar char="•"/>
            </a:pPr>
            <a:r>
              <a:rPr lang="en-GB" dirty="0"/>
              <a:t>Develop demands for each agreement area.
Draw on members’ experiences and priorities.
Follow the negotiations and pursue Unionen’s position.
Ensure that the agreements reflect workplace realities.</a:t>
            </a:r>
          </a:p>
        </p:txBody>
      </p:sp>
      <p:pic>
        <p:nvPicPr>
          <p:cNvPr id="4" name="Bildobjekt 3">
            <a:extLst>
              <a:ext uri="{FF2B5EF4-FFF2-40B4-BE49-F238E27FC236}">
                <a16:creationId xmlns:a16="http://schemas.microsoft.com/office/drawing/2014/main" id="{97580D8D-CACA-03EB-DF13-14966BEBBF25}"/>
              </a:ext>
            </a:extLst>
          </p:cNvPr>
          <p:cNvPicPr>
            <a:picLocks noChangeAspect="1"/>
          </p:cNvPicPr>
          <p:nvPr/>
        </p:nvPicPr>
        <p:blipFill>
          <a:blip r:embed="rId3"/>
          <a:stretch>
            <a:fillRect/>
          </a:stretch>
        </p:blipFill>
        <p:spPr>
          <a:xfrm>
            <a:off x="5221493" y="3530009"/>
            <a:ext cx="6762086" cy="3786031"/>
          </a:xfrm>
          <a:prstGeom prst="rect">
            <a:avLst/>
          </a:prstGeom>
        </p:spPr>
      </p:pic>
      <p:sp>
        <p:nvSpPr>
          <p:cNvPr id="5" name="textruta 4">
            <a:extLst>
              <a:ext uri="{FF2B5EF4-FFF2-40B4-BE49-F238E27FC236}">
                <a16:creationId xmlns:a16="http://schemas.microsoft.com/office/drawing/2014/main" id="{27D91AF3-3465-4C5F-BDEE-632B7ED1A83E}"/>
              </a:ext>
            </a:extLst>
          </p:cNvPr>
          <p:cNvSpPr txBox="1"/>
          <p:nvPr/>
        </p:nvSpPr>
        <p:spPr>
          <a:xfrm>
            <a:off x="1689160" y="4523557"/>
            <a:ext cx="4073687" cy="1200329"/>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Find your sector negotiating committee - </a:t>
            </a:r>
            <a:r>
              <a:rPr lang="en-GB" dirty="0">
                <a:solidFill>
                  <a:srgbClr val="17A624"/>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unionen.se/rad-och-</a:t>
            </a:r>
            <a:r>
              <a:rPr lang="en-GB" dirty="0" err="1">
                <a:solidFill>
                  <a:srgbClr val="17A624"/>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stod</a:t>
            </a:r>
            <a:r>
              <a:rPr lang="en-GB" dirty="0">
                <a:solidFill>
                  <a:srgbClr val="17A624"/>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a:t>
            </a:r>
            <a:r>
              <a:rPr lang="en-GB" dirty="0" err="1">
                <a:solidFill>
                  <a:srgbClr val="17A624"/>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branschdelegationer</a:t>
            </a:r>
            <a:endParaRPr lang="sv-SE" dirty="0">
              <a:solidFill>
                <a:srgbClr val="17A624"/>
              </a:solidFill>
              <a:latin typeface="Arial" panose="020B0604020202020204" pitchFamily="34" charset="0"/>
              <a:cs typeface="Arial" panose="020B0604020202020204" pitchFamily="34" charset="0"/>
            </a:endParaRPr>
          </a:p>
          <a:p>
            <a:pPr algn="l"/>
            <a:endParaRPr lang="sv-SE" dirty="0" err="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7923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FCDDF84-2A5F-9886-9178-01A00A541DA7}"/>
              </a:ext>
            </a:extLst>
          </p:cNvPr>
          <p:cNvSpPr>
            <a:spLocks noGrp="1"/>
          </p:cNvSpPr>
          <p:nvPr>
            <p:ph type="title"/>
          </p:nvPr>
        </p:nvSpPr>
        <p:spPr/>
        <p:txBody>
          <a:bodyPr/>
          <a:lstStyle/>
          <a:p>
            <a:r>
              <a:rPr lang="en-GB" sz="3600"/>
              <a:t>Direction for collective bargaining negotiations</a:t>
            </a:r>
          </a:p>
        </p:txBody>
      </p:sp>
      <p:sp>
        <p:nvSpPr>
          <p:cNvPr id="3" name="Platshållare för text 2">
            <a:extLst>
              <a:ext uri="{FF2B5EF4-FFF2-40B4-BE49-F238E27FC236}">
                <a16:creationId xmlns:a16="http://schemas.microsoft.com/office/drawing/2014/main" id="{D4ABD752-34BD-CDD4-0A32-6B16D27C526E}"/>
              </a:ext>
            </a:extLst>
          </p:cNvPr>
          <p:cNvSpPr>
            <a:spLocks noGrp="1"/>
          </p:cNvSpPr>
          <p:nvPr>
            <p:ph type="body" sz="quarter" idx="15"/>
          </p:nvPr>
        </p:nvSpPr>
        <p:spPr>
          <a:xfrm>
            <a:off x="1800000" y="2162450"/>
            <a:ext cx="8257114" cy="4540839"/>
          </a:xfrm>
        </p:spPr>
        <p:txBody>
          <a:bodyPr numCol="1"/>
          <a:lstStyle/>
          <a:p>
            <a:pPr marL="285750" indent="-285750">
              <a:buFont typeface="Arial" panose="020B0604020202020204" pitchFamily="34" charset="0"/>
              <a:buChar char="•"/>
            </a:pPr>
            <a:r>
              <a:rPr lang="en-GB" dirty="0"/>
              <a:t>Members have told us what they want in the gathering phase in the spring of 2026</a:t>
            </a:r>
          </a:p>
          <a:p>
            <a:pPr marL="285750" indent="-285750">
              <a:buFont typeface="Arial" panose="020B0604020202020204" pitchFamily="34" charset="0"/>
              <a:buChar char="•"/>
            </a:pPr>
            <a:r>
              <a:rPr lang="en-GB" dirty="0"/>
              <a:t>The focus sets out Unionen's priorities in the collective bargaining negotiations</a:t>
            </a:r>
          </a:p>
          <a:p>
            <a:pPr marL="285750" indent="-285750">
              <a:buFont typeface="Arial" panose="020B0604020202020204" pitchFamily="34" charset="0"/>
              <a:buChar char="•"/>
            </a:pPr>
            <a:r>
              <a:rPr lang="en-GB" dirty="0"/>
              <a:t>The sector negotiating committees draw up demands for each agreement area</a:t>
            </a:r>
          </a:p>
          <a:p>
            <a:endParaRPr lang="sv-SE" dirty="0"/>
          </a:p>
          <a:p>
            <a:pPr marL="285750" indent="-285750">
              <a:buFont typeface="Arial" panose="020B0604020202020204" pitchFamily="34" charset="0"/>
              <a:buChar char="•"/>
            </a:pPr>
            <a:r>
              <a:rPr lang="en-GB" dirty="0"/>
              <a:t>Ensuring a fair share of economic development</a:t>
            </a:r>
          </a:p>
          <a:p>
            <a:pPr marL="285750" indent="-285750">
              <a:buFont typeface="Arial" panose="020B0604020202020204" pitchFamily="34" charset="0"/>
              <a:buChar char="•"/>
            </a:pPr>
            <a:r>
              <a:rPr lang="en-GB" dirty="0"/>
              <a:t>In addition to increased wages, the scope for collective bargaining can be used for other improvements</a:t>
            </a:r>
          </a:p>
        </p:txBody>
      </p:sp>
      <p:pic>
        <p:nvPicPr>
          <p:cNvPr id="7" name="Bildobjekt 6">
            <a:extLst>
              <a:ext uri="{FF2B5EF4-FFF2-40B4-BE49-F238E27FC236}">
                <a16:creationId xmlns:a16="http://schemas.microsoft.com/office/drawing/2014/main" id="{4C80413B-D888-05BC-E478-FE8E0CC7439D}"/>
              </a:ext>
            </a:extLst>
          </p:cNvPr>
          <p:cNvPicPr>
            <a:picLocks noChangeAspect="1"/>
          </p:cNvPicPr>
          <p:nvPr/>
        </p:nvPicPr>
        <p:blipFill>
          <a:blip r:embed="rId3"/>
          <a:stretch>
            <a:fillRect/>
          </a:stretch>
        </p:blipFill>
        <p:spPr>
          <a:xfrm flipH="1">
            <a:off x="8098970" y="4872971"/>
            <a:ext cx="3660637" cy="1830319"/>
          </a:xfrm>
          <a:prstGeom prst="rect">
            <a:avLst/>
          </a:prstGeom>
        </p:spPr>
      </p:pic>
    </p:spTree>
    <p:extLst>
      <p:ext uri="{BB962C8B-B14F-4D97-AF65-F5344CB8AC3E}">
        <p14:creationId xmlns:p14="http://schemas.microsoft.com/office/powerpoint/2010/main" val="22420192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98696-2903-0188-AF7F-A43EB337B958}"/>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AAA3B9D0-7D5C-897B-C9E8-3BCB89E6E901}"/>
              </a:ext>
            </a:extLst>
          </p:cNvPr>
          <p:cNvSpPr>
            <a:spLocks noGrp="1"/>
          </p:cNvSpPr>
          <p:nvPr>
            <p:ph type="title"/>
          </p:nvPr>
        </p:nvSpPr>
        <p:spPr>
          <a:xfrm>
            <a:off x="1689160" y="857115"/>
            <a:ext cx="8039456" cy="656892"/>
          </a:xfrm>
        </p:spPr>
        <p:txBody>
          <a:bodyPr/>
          <a:lstStyle/>
          <a:p>
            <a:r>
              <a:rPr lang="en-GB" sz="3600"/>
              <a:t>Unionen’s priorities CBA 2027</a:t>
            </a:r>
          </a:p>
        </p:txBody>
      </p:sp>
      <p:sp>
        <p:nvSpPr>
          <p:cNvPr id="3" name="Platshållare för text 2">
            <a:extLst>
              <a:ext uri="{FF2B5EF4-FFF2-40B4-BE49-F238E27FC236}">
                <a16:creationId xmlns:a16="http://schemas.microsoft.com/office/drawing/2014/main" id="{5DA07E4F-FE89-F271-AF12-5E1E1C430BE3}"/>
              </a:ext>
            </a:extLst>
          </p:cNvPr>
          <p:cNvSpPr>
            <a:spLocks noGrp="1"/>
          </p:cNvSpPr>
          <p:nvPr>
            <p:ph type="body" sz="quarter" idx="15"/>
          </p:nvPr>
        </p:nvSpPr>
        <p:spPr>
          <a:xfrm>
            <a:off x="1800000" y="2162451"/>
            <a:ext cx="7928616" cy="3934232"/>
          </a:xfrm>
        </p:spPr>
        <p:txBody>
          <a:bodyPr/>
          <a:lstStyle/>
          <a:p>
            <a:pPr marL="285750" indent="-285750">
              <a:buFont typeface="Arial" panose="020B0604020202020204" pitchFamily="34" charset="0"/>
              <a:buChar char="•"/>
            </a:pPr>
            <a:r>
              <a:rPr lang="en-GB" b="1" dirty="0"/>
              <a:t>Annual salary reviews </a:t>
            </a:r>
            <a:r>
              <a:rPr lang="en-GB" dirty="0"/>
              <a:t>with a clearly defined total amount available for pay increases should provide the best possible </a:t>
            </a:r>
            <a:r>
              <a:rPr lang="en-GB" b="1" dirty="0"/>
              <a:t>real wage growth over time</a:t>
            </a:r>
            <a:r>
              <a:rPr lang="en-GB" dirty="0"/>
              <a:t>. </a:t>
            </a:r>
          </a:p>
          <a:p>
            <a:pPr marL="285750" indent="-285750">
              <a:buFont typeface="Arial" panose="020B0604020202020204" pitchFamily="34" charset="0"/>
              <a:buChar char="•"/>
            </a:pPr>
            <a:r>
              <a:rPr lang="en-GB" dirty="0"/>
              <a:t>The minimum wages in the agreements will be raised at the same pace.</a:t>
            </a:r>
          </a:p>
          <a:p>
            <a:pPr marL="285750" indent="-285750">
              <a:buFont typeface="Arial" panose="020B0604020202020204" pitchFamily="34" charset="0"/>
              <a:buChar char="•"/>
            </a:pPr>
            <a:r>
              <a:rPr lang="en-GB" dirty="0"/>
              <a:t>Union representatives will have </a:t>
            </a:r>
            <a:r>
              <a:rPr lang="en-GB" b="1" dirty="0"/>
              <a:t>insight into the salary structure and influence over salary setting</a:t>
            </a:r>
            <a:r>
              <a:rPr lang="en-GB" dirty="0"/>
              <a:t> in new hires and promotions. </a:t>
            </a:r>
          </a:p>
          <a:p>
            <a:pPr marL="285750" indent="-285750">
              <a:buFont typeface="Arial" panose="020B0604020202020204" pitchFamily="34" charset="0"/>
              <a:buChar char="•"/>
            </a:pPr>
            <a:r>
              <a:rPr lang="en-GB" dirty="0"/>
              <a:t>Additional provisions for </a:t>
            </a:r>
            <a:r>
              <a:rPr lang="en-GB" b="1" dirty="0"/>
              <a:t>reduction in working hours/shorter working hours.</a:t>
            </a:r>
          </a:p>
        </p:txBody>
      </p:sp>
      <p:grpSp>
        <p:nvGrpSpPr>
          <p:cNvPr id="7" name="Grupp 6">
            <a:extLst>
              <a:ext uri="{FF2B5EF4-FFF2-40B4-BE49-F238E27FC236}">
                <a16:creationId xmlns:a16="http://schemas.microsoft.com/office/drawing/2014/main" id="{CA2529E2-8149-7A6C-6284-AB9991777EA1}"/>
              </a:ext>
            </a:extLst>
          </p:cNvPr>
          <p:cNvGrpSpPr/>
          <p:nvPr/>
        </p:nvGrpSpPr>
        <p:grpSpPr>
          <a:xfrm>
            <a:off x="10060526" y="1737530"/>
            <a:ext cx="944645" cy="3382939"/>
            <a:chOff x="9446712" y="2490935"/>
            <a:chExt cx="944645" cy="3382939"/>
          </a:xfrm>
        </p:grpSpPr>
        <p:sp>
          <p:nvSpPr>
            <p:cNvPr id="8" name="Frihandsfigur: Form 7">
              <a:extLst>
                <a:ext uri="{FF2B5EF4-FFF2-40B4-BE49-F238E27FC236}">
                  <a16:creationId xmlns:a16="http://schemas.microsoft.com/office/drawing/2014/main" id="{F8303A5E-22EE-11EF-AA95-D92A7F1CD10D}"/>
                </a:ext>
              </a:extLst>
            </p:cNvPr>
            <p:cNvSpPr/>
            <p:nvPr/>
          </p:nvSpPr>
          <p:spPr>
            <a:xfrm rot="353691" flipH="1">
              <a:off x="9446712" y="2490935"/>
              <a:ext cx="944645" cy="2586790"/>
            </a:xfrm>
            <a:custGeom>
              <a:avLst/>
              <a:gdLst>
                <a:gd name="csX0" fmla="*/ 0 w 1143000"/>
                <a:gd name="csY0" fmla="*/ 0 h 2586790"/>
                <a:gd name="csX1" fmla="*/ 1143000 w 1143000"/>
                <a:gd name="csY1" fmla="*/ 252663 h 2586790"/>
                <a:gd name="csX2" fmla="*/ 613610 w 1143000"/>
                <a:gd name="csY2" fmla="*/ 2586790 h 2586790"/>
                <a:gd name="csX3" fmla="*/ 132347 w 1143000"/>
                <a:gd name="csY3" fmla="*/ 2550695 h 2586790"/>
                <a:gd name="csX4" fmla="*/ 0 w 1143000"/>
                <a:gd name="csY4" fmla="*/ 0 h 2586790"/>
              </a:gdLst>
              <a:ahLst/>
              <a:cxnLst>
                <a:cxn ang="0">
                  <a:pos x="csX0" y="csY0"/>
                </a:cxn>
                <a:cxn ang="0">
                  <a:pos x="csX1" y="csY1"/>
                </a:cxn>
                <a:cxn ang="0">
                  <a:pos x="csX2" y="csY2"/>
                </a:cxn>
                <a:cxn ang="0">
                  <a:pos x="csX3" y="csY3"/>
                </a:cxn>
                <a:cxn ang="0">
                  <a:pos x="csX4" y="csY4"/>
                </a:cxn>
              </a:cxnLst>
              <a:rect l="l" t="t" r="r" b="b"/>
              <a:pathLst>
                <a:path w="1143000" h="2586790">
                  <a:moveTo>
                    <a:pt x="0" y="0"/>
                  </a:moveTo>
                  <a:lnTo>
                    <a:pt x="1143000" y="252663"/>
                  </a:lnTo>
                  <a:lnTo>
                    <a:pt x="613610" y="2586790"/>
                  </a:lnTo>
                  <a:lnTo>
                    <a:pt x="132347" y="2550695"/>
                  </a:lnTo>
                  <a:lnTo>
                    <a:pt x="0" y="0"/>
                  </a:lnTo>
                  <a:close/>
                </a:path>
              </a:pathLst>
            </a:custGeom>
            <a:solidFill>
              <a:srgbClr val="FFDA45"/>
            </a:solidFill>
            <a:ln w="31750" cap="rnd">
              <a:noFill/>
            </a:ln>
          </p:spPr>
          <p:style>
            <a:lnRef idx="0">
              <a:scrgbClr r="0" g="0" b="0"/>
            </a:lnRef>
            <a:fillRef idx="0">
              <a:scrgbClr r="0" g="0" b="0"/>
            </a:fillRef>
            <a:effectRef idx="0">
              <a:scrgbClr r="0" g="0" b="0"/>
            </a:effectRef>
            <a:fontRef idx="minor">
              <a:schemeClr val="lt1"/>
            </a:fontRef>
          </p:style>
          <p:txBody>
            <a:bodyPr rtlCol="0" anchor="ctr"/>
            <a:lstStyle/>
            <a:p>
              <a:pPr algn="ctr">
                <a:lnSpc>
                  <a:spcPts val="1800"/>
                </a:lnSpc>
              </a:pPr>
              <a:endParaRPr lang="sv-SE" sz="1800" dirty="0" err="1">
                <a:solidFill>
                  <a:schemeClr val="bg2"/>
                </a:solidFill>
              </a:endParaRPr>
            </a:p>
          </p:txBody>
        </p:sp>
        <p:sp>
          <p:nvSpPr>
            <p:cNvPr id="9" name="Frihandsfigur: Form 8">
              <a:extLst>
                <a:ext uri="{FF2B5EF4-FFF2-40B4-BE49-F238E27FC236}">
                  <a16:creationId xmlns:a16="http://schemas.microsoft.com/office/drawing/2014/main" id="{94A85569-1EA2-6FA8-A614-A41F0579B031}"/>
                </a:ext>
              </a:extLst>
            </p:cNvPr>
            <p:cNvSpPr/>
            <p:nvPr/>
          </p:nvSpPr>
          <p:spPr>
            <a:xfrm>
              <a:off x="9722676" y="5346716"/>
              <a:ext cx="468388" cy="527158"/>
            </a:xfrm>
            <a:custGeom>
              <a:avLst/>
              <a:gdLst>
                <a:gd name="csX0" fmla="*/ 413657 w 413657"/>
                <a:gd name="csY0" fmla="*/ 0 h 370114"/>
                <a:gd name="csX1" fmla="*/ 341085 w 413657"/>
                <a:gd name="csY1" fmla="*/ 370114 h 370114"/>
                <a:gd name="csX2" fmla="*/ 36285 w 413657"/>
                <a:gd name="csY2" fmla="*/ 370114 h 370114"/>
                <a:gd name="csX3" fmla="*/ 0 w 413657"/>
                <a:gd name="csY3" fmla="*/ 0 h 370114"/>
                <a:gd name="csX4" fmla="*/ 413657 w 413657"/>
                <a:gd name="csY4" fmla="*/ 0 h 370114"/>
              </a:gdLst>
              <a:ahLst/>
              <a:cxnLst>
                <a:cxn ang="0">
                  <a:pos x="csX0" y="csY0"/>
                </a:cxn>
                <a:cxn ang="0">
                  <a:pos x="csX1" y="csY1"/>
                </a:cxn>
                <a:cxn ang="0">
                  <a:pos x="csX2" y="csY2"/>
                </a:cxn>
                <a:cxn ang="0">
                  <a:pos x="csX3" y="csY3"/>
                </a:cxn>
                <a:cxn ang="0">
                  <a:pos x="csX4" y="csY4"/>
                </a:cxn>
              </a:cxnLst>
              <a:rect l="l" t="t" r="r" b="b"/>
              <a:pathLst>
                <a:path w="413657" h="370114">
                  <a:moveTo>
                    <a:pt x="413657" y="0"/>
                  </a:moveTo>
                  <a:lnTo>
                    <a:pt x="341085" y="370114"/>
                  </a:lnTo>
                  <a:lnTo>
                    <a:pt x="36285" y="370114"/>
                  </a:lnTo>
                  <a:lnTo>
                    <a:pt x="0" y="0"/>
                  </a:lnTo>
                  <a:lnTo>
                    <a:pt x="413657" y="0"/>
                  </a:lnTo>
                  <a:close/>
                </a:path>
              </a:pathLst>
            </a:custGeom>
            <a:solidFill>
              <a:srgbClr val="FFDA45"/>
            </a:solidFill>
            <a:ln w="31750" cap="rnd">
              <a:noFill/>
            </a:ln>
          </p:spPr>
          <p:style>
            <a:lnRef idx="0">
              <a:scrgbClr r="0" g="0" b="0"/>
            </a:lnRef>
            <a:fillRef idx="0">
              <a:scrgbClr r="0" g="0" b="0"/>
            </a:fillRef>
            <a:effectRef idx="0">
              <a:scrgbClr r="0" g="0" b="0"/>
            </a:effectRef>
            <a:fontRef idx="minor">
              <a:schemeClr val="lt1"/>
            </a:fontRef>
          </p:style>
          <p:txBody>
            <a:bodyPr rtlCol="0" anchor="ctr"/>
            <a:lstStyle/>
            <a:p>
              <a:pPr algn="ctr">
                <a:lnSpc>
                  <a:spcPts val="1800"/>
                </a:lnSpc>
              </a:pPr>
              <a:endParaRPr lang="sv-SE" sz="1800" dirty="0" err="1">
                <a:solidFill>
                  <a:schemeClr val="bg2"/>
                </a:solidFill>
              </a:endParaRPr>
            </a:p>
          </p:txBody>
        </p:sp>
      </p:grpSp>
    </p:spTree>
    <p:extLst>
      <p:ext uri="{BB962C8B-B14F-4D97-AF65-F5344CB8AC3E}">
        <p14:creationId xmlns:p14="http://schemas.microsoft.com/office/powerpoint/2010/main" val="37365460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CC9EB-10AF-949A-501C-53E551FB3FF4}"/>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C580DF94-EC5F-CABA-7964-D634E92615A9}"/>
              </a:ext>
            </a:extLst>
          </p:cNvPr>
          <p:cNvSpPr>
            <a:spLocks noGrp="1"/>
          </p:cNvSpPr>
          <p:nvPr>
            <p:ph type="title"/>
          </p:nvPr>
        </p:nvSpPr>
        <p:spPr>
          <a:xfrm>
            <a:off x="1689160" y="857115"/>
            <a:ext cx="8039456" cy="656892"/>
          </a:xfrm>
        </p:spPr>
        <p:txBody>
          <a:bodyPr/>
          <a:lstStyle/>
          <a:p>
            <a:r>
              <a:rPr lang="en-GB" sz="3600"/>
              <a:t>Unionen’s priorities CBA 2027</a:t>
            </a:r>
          </a:p>
        </p:txBody>
      </p:sp>
      <p:sp>
        <p:nvSpPr>
          <p:cNvPr id="3" name="Platshållare för text 2">
            <a:extLst>
              <a:ext uri="{FF2B5EF4-FFF2-40B4-BE49-F238E27FC236}">
                <a16:creationId xmlns:a16="http://schemas.microsoft.com/office/drawing/2014/main" id="{63572585-732F-F37C-CD9E-9051A190DD46}"/>
              </a:ext>
            </a:extLst>
          </p:cNvPr>
          <p:cNvSpPr>
            <a:spLocks noGrp="1"/>
          </p:cNvSpPr>
          <p:nvPr>
            <p:ph type="body" sz="quarter" idx="15"/>
          </p:nvPr>
        </p:nvSpPr>
        <p:spPr>
          <a:xfrm>
            <a:off x="1800000" y="2162451"/>
            <a:ext cx="7928616" cy="3934232"/>
          </a:xfrm>
        </p:spPr>
        <p:txBody>
          <a:bodyPr/>
          <a:lstStyle/>
          <a:p>
            <a:pPr marL="285750" indent="-285750">
              <a:buFont typeface="Arial" panose="020B0604020202020204" pitchFamily="34" charset="0"/>
              <a:buChar char="•"/>
            </a:pPr>
            <a:r>
              <a:rPr lang="en-GB" dirty="0"/>
              <a:t>Increased gender equality through </a:t>
            </a:r>
            <a:r>
              <a:rPr lang="en-GB" b="1" dirty="0"/>
              <a:t>more parent-friendly conditions.</a:t>
            </a:r>
          </a:p>
          <a:p>
            <a:pPr marL="285750" indent="-285750">
              <a:buFont typeface="Arial" panose="020B0604020202020204" pitchFamily="34" charset="0"/>
              <a:buChar char="•"/>
            </a:pPr>
            <a:r>
              <a:rPr lang="en-GB" dirty="0"/>
              <a:t>Trade union representatives will have better conditions to carry out their assignments</a:t>
            </a:r>
          </a:p>
          <a:p>
            <a:pPr marL="285750" indent="-285750">
              <a:buFont typeface="Arial" panose="020B0604020202020204" pitchFamily="34" charset="0"/>
              <a:buChar char="•"/>
            </a:pPr>
            <a:endParaRPr lang="sv-SE" dirty="0"/>
          </a:p>
          <a:p>
            <a:pPr marL="285750" indent="-285750">
              <a:buFont typeface="Arial" panose="020B0604020202020204" pitchFamily="34" charset="0"/>
              <a:buChar char="•"/>
            </a:pPr>
            <a:r>
              <a:rPr lang="en-GB" dirty="0"/>
              <a:t>Provisions for </a:t>
            </a:r>
            <a:r>
              <a:rPr lang="en-GB" b="1" dirty="0"/>
              <a:t>flex-pension</a:t>
            </a:r>
            <a:r>
              <a:rPr lang="en-GB" dirty="0"/>
              <a:t> on the agreement </a:t>
            </a:r>
            <a:r>
              <a:rPr lang="en-GB" b="1" dirty="0"/>
              <a:t>that has not yet reached the target of 2%.</a:t>
            </a:r>
            <a:r>
              <a:rPr lang="en-GB" dirty="0"/>
              <a:t> </a:t>
            </a:r>
          </a:p>
          <a:p>
            <a:pPr marL="285750" indent="-285750">
              <a:buFont typeface="Arial" panose="020B0604020202020204" pitchFamily="34" charset="0"/>
              <a:buChar char="•"/>
            </a:pPr>
            <a:r>
              <a:rPr lang="en-GB" b="1" dirty="0"/>
              <a:t>Need for adaptations that may arise </a:t>
            </a:r>
            <a:r>
              <a:rPr lang="en-GB" dirty="0"/>
              <a:t>based on legislation, case law from the European Court of Justice, or the Labour Court and/or on the basis of a longer working life.</a:t>
            </a:r>
          </a:p>
          <a:p>
            <a:endParaRPr lang="sv-SE" dirty="0"/>
          </a:p>
        </p:txBody>
      </p:sp>
      <p:grpSp>
        <p:nvGrpSpPr>
          <p:cNvPr id="12" name="Grupp 11">
            <a:extLst>
              <a:ext uri="{FF2B5EF4-FFF2-40B4-BE49-F238E27FC236}">
                <a16:creationId xmlns:a16="http://schemas.microsoft.com/office/drawing/2014/main" id="{0FD4AEAB-0EF4-D45F-4DC8-536448104B0E}"/>
              </a:ext>
            </a:extLst>
          </p:cNvPr>
          <p:cNvGrpSpPr/>
          <p:nvPr/>
        </p:nvGrpSpPr>
        <p:grpSpPr>
          <a:xfrm>
            <a:off x="10060526" y="1737530"/>
            <a:ext cx="944645" cy="3382939"/>
            <a:chOff x="9446712" y="2490935"/>
            <a:chExt cx="944645" cy="3382939"/>
          </a:xfrm>
        </p:grpSpPr>
        <p:sp>
          <p:nvSpPr>
            <p:cNvPr id="13" name="Frihandsfigur: Form 12">
              <a:extLst>
                <a:ext uri="{FF2B5EF4-FFF2-40B4-BE49-F238E27FC236}">
                  <a16:creationId xmlns:a16="http://schemas.microsoft.com/office/drawing/2014/main" id="{BF042A77-ABBF-5062-6AAE-D9A278993230}"/>
                </a:ext>
              </a:extLst>
            </p:cNvPr>
            <p:cNvSpPr/>
            <p:nvPr/>
          </p:nvSpPr>
          <p:spPr>
            <a:xfrm rot="353691" flipH="1">
              <a:off x="9446712" y="2490935"/>
              <a:ext cx="944645" cy="2586790"/>
            </a:xfrm>
            <a:custGeom>
              <a:avLst/>
              <a:gdLst>
                <a:gd name="csX0" fmla="*/ 0 w 1143000"/>
                <a:gd name="csY0" fmla="*/ 0 h 2586790"/>
                <a:gd name="csX1" fmla="*/ 1143000 w 1143000"/>
                <a:gd name="csY1" fmla="*/ 252663 h 2586790"/>
                <a:gd name="csX2" fmla="*/ 613610 w 1143000"/>
                <a:gd name="csY2" fmla="*/ 2586790 h 2586790"/>
                <a:gd name="csX3" fmla="*/ 132347 w 1143000"/>
                <a:gd name="csY3" fmla="*/ 2550695 h 2586790"/>
                <a:gd name="csX4" fmla="*/ 0 w 1143000"/>
                <a:gd name="csY4" fmla="*/ 0 h 2586790"/>
              </a:gdLst>
              <a:ahLst/>
              <a:cxnLst>
                <a:cxn ang="0">
                  <a:pos x="csX0" y="csY0"/>
                </a:cxn>
                <a:cxn ang="0">
                  <a:pos x="csX1" y="csY1"/>
                </a:cxn>
                <a:cxn ang="0">
                  <a:pos x="csX2" y="csY2"/>
                </a:cxn>
                <a:cxn ang="0">
                  <a:pos x="csX3" y="csY3"/>
                </a:cxn>
                <a:cxn ang="0">
                  <a:pos x="csX4" y="csY4"/>
                </a:cxn>
              </a:cxnLst>
              <a:rect l="l" t="t" r="r" b="b"/>
              <a:pathLst>
                <a:path w="1143000" h="2586790">
                  <a:moveTo>
                    <a:pt x="0" y="0"/>
                  </a:moveTo>
                  <a:lnTo>
                    <a:pt x="1143000" y="252663"/>
                  </a:lnTo>
                  <a:lnTo>
                    <a:pt x="613610" y="2586790"/>
                  </a:lnTo>
                  <a:lnTo>
                    <a:pt x="132347" y="2550695"/>
                  </a:lnTo>
                  <a:lnTo>
                    <a:pt x="0" y="0"/>
                  </a:lnTo>
                  <a:close/>
                </a:path>
              </a:pathLst>
            </a:custGeom>
            <a:solidFill>
              <a:srgbClr val="FFDA45"/>
            </a:solidFill>
            <a:ln w="31750" cap="rnd">
              <a:noFill/>
            </a:ln>
          </p:spPr>
          <p:style>
            <a:lnRef idx="0">
              <a:scrgbClr r="0" g="0" b="0"/>
            </a:lnRef>
            <a:fillRef idx="0">
              <a:scrgbClr r="0" g="0" b="0"/>
            </a:fillRef>
            <a:effectRef idx="0">
              <a:scrgbClr r="0" g="0" b="0"/>
            </a:effectRef>
            <a:fontRef idx="minor">
              <a:schemeClr val="lt1"/>
            </a:fontRef>
          </p:style>
          <p:txBody>
            <a:bodyPr rtlCol="0" anchor="ctr"/>
            <a:lstStyle/>
            <a:p>
              <a:pPr algn="ctr">
                <a:lnSpc>
                  <a:spcPts val="1800"/>
                </a:lnSpc>
              </a:pPr>
              <a:endParaRPr lang="sv-SE" sz="1800" dirty="0" err="1">
                <a:solidFill>
                  <a:schemeClr val="bg2"/>
                </a:solidFill>
              </a:endParaRPr>
            </a:p>
          </p:txBody>
        </p:sp>
        <p:sp>
          <p:nvSpPr>
            <p:cNvPr id="14" name="Frihandsfigur: Form 13">
              <a:extLst>
                <a:ext uri="{FF2B5EF4-FFF2-40B4-BE49-F238E27FC236}">
                  <a16:creationId xmlns:a16="http://schemas.microsoft.com/office/drawing/2014/main" id="{6AB15CD5-DDA8-0730-1878-C2EB91291249}"/>
                </a:ext>
              </a:extLst>
            </p:cNvPr>
            <p:cNvSpPr/>
            <p:nvPr/>
          </p:nvSpPr>
          <p:spPr>
            <a:xfrm>
              <a:off x="9722676" y="5346716"/>
              <a:ext cx="468388" cy="527158"/>
            </a:xfrm>
            <a:custGeom>
              <a:avLst/>
              <a:gdLst>
                <a:gd name="csX0" fmla="*/ 413657 w 413657"/>
                <a:gd name="csY0" fmla="*/ 0 h 370114"/>
                <a:gd name="csX1" fmla="*/ 341085 w 413657"/>
                <a:gd name="csY1" fmla="*/ 370114 h 370114"/>
                <a:gd name="csX2" fmla="*/ 36285 w 413657"/>
                <a:gd name="csY2" fmla="*/ 370114 h 370114"/>
                <a:gd name="csX3" fmla="*/ 0 w 413657"/>
                <a:gd name="csY3" fmla="*/ 0 h 370114"/>
                <a:gd name="csX4" fmla="*/ 413657 w 413657"/>
                <a:gd name="csY4" fmla="*/ 0 h 370114"/>
              </a:gdLst>
              <a:ahLst/>
              <a:cxnLst>
                <a:cxn ang="0">
                  <a:pos x="csX0" y="csY0"/>
                </a:cxn>
                <a:cxn ang="0">
                  <a:pos x="csX1" y="csY1"/>
                </a:cxn>
                <a:cxn ang="0">
                  <a:pos x="csX2" y="csY2"/>
                </a:cxn>
                <a:cxn ang="0">
                  <a:pos x="csX3" y="csY3"/>
                </a:cxn>
                <a:cxn ang="0">
                  <a:pos x="csX4" y="csY4"/>
                </a:cxn>
              </a:cxnLst>
              <a:rect l="l" t="t" r="r" b="b"/>
              <a:pathLst>
                <a:path w="413657" h="370114">
                  <a:moveTo>
                    <a:pt x="413657" y="0"/>
                  </a:moveTo>
                  <a:lnTo>
                    <a:pt x="341085" y="370114"/>
                  </a:lnTo>
                  <a:lnTo>
                    <a:pt x="36285" y="370114"/>
                  </a:lnTo>
                  <a:lnTo>
                    <a:pt x="0" y="0"/>
                  </a:lnTo>
                  <a:lnTo>
                    <a:pt x="413657" y="0"/>
                  </a:lnTo>
                  <a:close/>
                </a:path>
              </a:pathLst>
            </a:custGeom>
            <a:solidFill>
              <a:srgbClr val="FFDA45"/>
            </a:solidFill>
            <a:ln w="31750" cap="rnd">
              <a:noFill/>
            </a:ln>
          </p:spPr>
          <p:style>
            <a:lnRef idx="0">
              <a:scrgbClr r="0" g="0" b="0"/>
            </a:lnRef>
            <a:fillRef idx="0">
              <a:scrgbClr r="0" g="0" b="0"/>
            </a:fillRef>
            <a:effectRef idx="0">
              <a:scrgbClr r="0" g="0" b="0"/>
            </a:effectRef>
            <a:fontRef idx="minor">
              <a:schemeClr val="lt1"/>
            </a:fontRef>
          </p:style>
          <p:txBody>
            <a:bodyPr rtlCol="0" anchor="ctr"/>
            <a:lstStyle/>
            <a:p>
              <a:pPr algn="ctr">
                <a:lnSpc>
                  <a:spcPts val="1800"/>
                </a:lnSpc>
              </a:pPr>
              <a:endParaRPr lang="sv-SE" sz="1800" dirty="0" err="1">
                <a:solidFill>
                  <a:schemeClr val="bg2"/>
                </a:solidFill>
              </a:endParaRPr>
            </a:p>
          </p:txBody>
        </p:sp>
      </p:grpSp>
    </p:spTree>
    <p:extLst>
      <p:ext uri="{BB962C8B-B14F-4D97-AF65-F5344CB8AC3E}">
        <p14:creationId xmlns:p14="http://schemas.microsoft.com/office/powerpoint/2010/main" val="22237744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096BB719-52AF-F0C1-9871-CFB2F2901578}"/>
              </a:ext>
            </a:extLst>
          </p:cNvPr>
          <p:cNvPicPr>
            <a:picLocks noChangeAspect="1"/>
          </p:cNvPicPr>
          <p:nvPr/>
        </p:nvPicPr>
        <p:blipFill>
          <a:blip r:embed="rId3"/>
          <a:stretch>
            <a:fillRect/>
          </a:stretch>
        </p:blipFill>
        <p:spPr>
          <a:xfrm>
            <a:off x="8947456" y="4035947"/>
            <a:ext cx="2740456" cy="1618227"/>
          </a:xfrm>
          <a:prstGeom prst="rect">
            <a:avLst/>
          </a:prstGeom>
        </p:spPr>
      </p:pic>
      <p:pic>
        <p:nvPicPr>
          <p:cNvPr id="9" name="Bildobjekt 8">
            <a:extLst>
              <a:ext uri="{FF2B5EF4-FFF2-40B4-BE49-F238E27FC236}">
                <a16:creationId xmlns:a16="http://schemas.microsoft.com/office/drawing/2014/main" id="{30E7752B-B5FB-EFA0-4A35-350F312D8DBE}"/>
              </a:ext>
            </a:extLst>
          </p:cNvPr>
          <p:cNvPicPr>
            <a:picLocks noChangeAspect="1"/>
          </p:cNvPicPr>
          <p:nvPr/>
        </p:nvPicPr>
        <p:blipFill>
          <a:blip r:embed="rId4"/>
          <a:stretch>
            <a:fillRect/>
          </a:stretch>
        </p:blipFill>
        <p:spPr>
          <a:xfrm>
            <a:off x="8360272" y="2381425"/>
            <a:ext cx="2917796" cy="1828818"/>
          </a:xfrm>
          <a:prstGeom prst="rect">
            <a:avLst/>
          </a:prstGeom>
        </p:spPr>
      </p:pic>
      <p:sp>
        <p:nvSpPr>
          <p:cNvPr id="2" name="Rubrik 1">
            <a:extLst>
              <a:ext uri="{FF2B5EF4-FFF2-40B4-BE49-F238E27FC236}">
                <a16:creationId xmlns:a16="http://schemas.microsoft.com/office/drawing/2014/main" id="{FC7F5069-35A2-B33A-EB58-1674068BA860}"/>
              </a:ext>
            </a:extLst>
          </p:cNvPr>
          <p:cNvSpPr>
            <a:spLocks noGrp="1"/>
          </p:cNvSpPr>
          <p:nvPr>
            <p:ph type="title"/>
          </p:nvPr>
        </p:nvSpPr>
        <p:spPr/>
        <p:txBody>
          <a:bodyPr/>
          <a:lstStyle/>
          <a:p>
            <a:r>
              <a:rPr lang="en-GB" sz="4000">
                <a:cs typeface="Arial" panose="020B0604020202020204" pitchFamily="34" charset="0"/>
              </a:rPr>
              <a:t>Best possible!</a:t>
            </a:r>
            <a:br>
              <a:rPr lang="sv-SE" sz="4000" dirty="0">
                <a:cs typeface="Arial" panose="020B0604020202020204" pitchFamily="34" charset="0"/>
              </a:rPr>
            </a:br>
            <a:endParaRPr lang="sv-SE" dirty="0"/>
          </a:p>
        </p:txBody>
      </p:sp>
      <p:graphicFrame>
        <p:nvGraphicFramePr>
          <p:cNvPr id="5" name="Objekt 4">
            <a:extLst>
              <a:ext uri="{FF2B5EF4-FFF2-40B4-BE49-F238E27FC236}">
                <a16:creationId xmlns:a16="http://schemas.microsoft.com/office/drawing/2014/main" id="{17382E01-0B7D-79D8-F5FB-CFE7358C2C22}"/>
              </a:ext>
            </a:extLst>
          </p:cNvPr>
          <p:cNvGraphicFramePr>
            <a:graphicFrameLocks noChangeAspect="1"/>
          </p:cNvGraphicFramePr>
          <p:nvPr/>
        </p:nvGraphicFramePr>
        <p:xfrm>
          <a:off x="1689160" y="2357366"/>
          <a:ext cx="6458553" cy="3835907"/>
        </p:xfrm>
        <a:graphic>
          <a:graphicData uri="http://schemas.openxmlformats.org/presentationml/2006/ole">
            <mc:AlternateContent xmlns:mc="http://schemas.openxmlformats.org/markup-compatibility/2006">
              <mc:Choice xmlns:v="urn:schemas-microsoft-com:vml" Requires="v">
                <p:oleObj name="Macrobond document" r:id="rId5" imgW="8139473" imgH="4835088" progId="Mbnd.mbnd">
                  <p:embed/>
                </p:oleObj>
              </mc:Choice>
              <mc:Fallback>
                <p:oleObj name="Macrobond document" r:id="rId5" imgW="8139473" imgH="4835088" progId="Mbnd.mbnd">
                  <p:embed/>
                  <p:pic>
                    <p:nvPicPr>
                      <p:cNvPr id="5" name="Objekt 4">
                        <a:extLst>
                          <a:ext uri="{FF2B5EF4-FFF2-40B4-BE49-F238E27FC236}">
                            <a16:creationId xmlns:a16="http://schemas.microsoft.com/office/drawing/2014/main" id="{17382E01-0B7D-79D8-F5FB-CFE7358C2C22}"/>
                          </a:ext>
                        </a:extLst>
                      </p:cNvPr>
                      <p:cNvPicPr/>
                      <p:nvPr/>
                    </p:nvPicPr>
                    <p:blipFill>
                      <a:blip r:embed="rId6"/>
                      <a:stretch>
                        <a:fillRect/>
                      </a:stretch>
                    </p:blipFill>
                    <p:spPr>
                      <a:xfrm>
                        <a:off x="1689160" y="2357366"/>
                        <a:ext cx="6458553" cy="3835907"/>
                      </a:xfrm>
                      <a:prstGeom prst="rect">
                        <a:avLst/>
                      </a:prstGeom>
                    </p:spPr>
                  </p:pic>
                </p:oleObj>
              </mc:Fallback>
            </mc:AlternateContent>
          </a:graphicData>
        </a:graphic>
      </p:graphicFrame>
      <p:sp>
        <p:nvSpPr>
          <p:cNvPr id="17" name="textruta 16">
            <a:extLst>
              <a:ext uri="{FF2B5EF4-FFF2-40B4-BE49-F238E27FC236}">
                <a16:creationId xmlns:a16="http://schemas.microsoft.com/office/drawing/2014/main" id="{C4A91C4C-7673-01F5-568A-5E9C91859FE6}"/>
              </a:ext>
            </a:extLst>
          </p:cNvPr>
          <p:cNvSpPr txBox="1"/>
          <p:nvPr/>
        </p:nvSpPr>
        <p:spPr>
          <a:xfrm>
            <a:off x="1765240" y="1765300"/>
            <a:ext cx="8737600" cy="369332"/>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17A624">
                    <a:lumMod val="50000"/>
                  </a:srgbClr>
                </a:solidFill>
                <a:effectLst/>
                <a:uLnTx/>
                <a:uFillTx/>
                <a:latin typeface="Arial" panose="020B0604020202020204" pitchFamily="34" charset="0"/>
                <a:ea typeface="+mn-ea"/>
                <a:cs typeface="Arial" panose="020B0604020202020204" pitchFamily="34" charset="0"/>
              </a:rPr>
              <a:t>Real wage growth with the Industry Agreement and “The Mark” over time</a:t>
            </a:r>
          </a:p>
        </p:txBody>
      </p:sp>
    </p:spTree>
    <p:extLst>
      <p:ext uri="{BB962C8B-B14F-4D97-AF65-F5344CB8AC3E}">
        <p14:creationId xmlns:p14="http://schemas.microsoft.com/office/powerpoint/2010/main" val="15661516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0291C4E-127C-2713-159C-C350DEBBF7AF}"/>
              </a:ext>
            </a:extLst>
          </p:cNvPr>
          <p:cNvSpPr>
            <a:spLocks noGrp="1"/>
          </p:cNvSpPr>
          <p:nvPr>
            <p:ph type="title"/>
          </p:nvPr>
        </p:nvSpPr>
        <p:spPr/>
        <p:txBody>
          <a:bodyPr/>
          <a:lstStyle/>
          <a:p>
            <a:r>
              <a:rPr lang="en-GB" dirty="0"/>
              <a:t>The path to CBA 2027</a:t>
            </a:r>
          </a:p>
        </p:txBody>
      </p:sp>
      <p:sp>
        <p:nvSpPr>
          <p:cNvPr id="3" name="Platshållare för text 2">
            <a:extLst>
              <a:ext uri="{FF2B5EF4-FFF2-40B4-BE49-F238E27FC236}">
                <a16:creationId xmlns:a16="http://schemas.microsoft.com/office/drawing/2014/main" id="{A05EE68A-72E4-0192-A6D5-9BEEC295C36C}"/>
              </a:ext>
            </a:extLst>
          </p:cNvPr>
          <p:cNvSpPr>
            <a:spLocks noGrp="1"/>
          </p:cNvSpPr>
          <p:nvPr>
            <p:ph type="body" sz="quarter" idx="15"/>
          </p:nvPr>
        </p:nvSpPr>
        <p:spPr>
          <a:xfrm>
            <a:off x="1799999" y="1786594"/>
            <a:ext cx="4377517" cy="3934232"/>
          </a:xfrm>
        </p:spPr>
        <p:txBody>
          <a:bodyPr>
            <a:normAutofit/>
          </a:bodyPr>
          <a:lstStyle/>
          <a:p>
            <a:pPr marL="285750" indent="-285750">
              <a:lnSpc>
                <a:spcPts val="1800"/>
              </a:lnSpc>
              <a:buFont typeface="Arial" panose="020B0604020202020204" pitchFamily="34" charset="0"/>
              <a:buChar char="•"/>
            </a:pPr>
            <a:r>
              <a:rPr lang="en-GB" sz="1600" b="1" dirty="0"/>
              <a:t>October/November 2026: </a:t>
            </a:r>
            <a:r>
              <a:rPr lang="en-GB" sz="1600" dirty="0"/>
              <a:t>The sector negotiating committees formulate demands for each agreement area. </a:t>
            </a:r>
            <a:endParaRPr lang="sv-SE" sz="1600" b="1" dirty="0"/>
          </a:p>
          <a:p>
            <a:pPr marL="285750" indent="-285750">
              <a:lnSpc>
                <a:spcPts val="1800"/>
              </a:lnSpc>
              <a:buFont typeface="Arial" panose="020B0604020202020204" pitchFamily="34" charset="0"/>
              <a:buChar char="•"/>
            </a:pPr>
            <a:r>
              <a:rPr lang="en-GB" sz="1600" b="1" dirty="0"/>
              <a:t>November 2026:</a:t>
            </a:r>
            <a:r>
              <a:rPr lang="en-GB" sz="1600" dirty="0"/>
              <a:t> The unions in industry present their common platform and their overall demands.</a:t>
            </a:r>
          </a:p>
          <a:p>
            <a:pPr marL="285750" indent="-285750">
              <a:lnSpc>
                <a:spcPts val="1800"/>
              </a:lnSpc>
              <a:buFont typeface="Arial" panose="020B0604020202020204" pitchFamily="34" charset="0"/>
              <a:buChar char="•"/>
            </a:pPr>
            <a:r>
              <a:rPr lang="en-GB" sz="1600" b="1" dirty="0"/>
              <a:t>December 2026:</a:t>
            </a:r>
            <a:r>
              <a:rPr lang="en-GB" sz="1600" dirty="0"/>
              <a:t> Unions and employers</a:t>
            </a:r>
            <a:r>
              <a:rPr lang="en-GB" sz="1600" dirty="0">
                <a:solidFill>
                  <a:srgbClr val="000000"/>
                </a:solidFill>
              </a:rPr>
              <a:t> within the industrial sector</a:t>
            </a:r>
            <a:r>
              <a:rPr lang="en-GB" sz="1600" dirty="0"/>
              <a:t> exchange demands.</a:t>
            </a:r>
          </a:p>
          <a:p>
            <a:pPr marL="285750" indent="-285750">
              <a:lnSpc>
                <a:spcPts val="1800"/>
              </a:lnSpc>
              <a:buFont typeface="Arial" panose="020B0604020202020204" pitchFamily="34" charset="0"/>
              <a:buChar char="•"/>
            </a:pPr>
            <a:r>
              <a:rPr lang="en-GB" sz="1600" b="1" dirty="0"/>
              <a:t>January to March 2027:</a:t>
            </a:r>
            <a:r>
              <a:rPr lang="en-GB" sz="1600" dirty="0"/>
              <a:t> Negotiations </a:t>
            </a:r>
            <a:r>
              <a:rPr lang="en-GB" sz="1600" dirty="0">
                <a:solidFill>
                  <a:srgbClr val="000000"/>
                </a:solidFill>
              </a:rPr>
              <a:t>within the industrial sector</a:t>
            </a:r>
            <a:r>
              <a:rPr lang="en-GB" sz="1600" dirty="0"/>
              <a:t>.</a:t>
            </a:r>
          </a:p>
          <a:p>
            <a:pPr marL="342900" indent="-342900">
              <a:buFont typeface="Arial" panose="020B0604020202020204" pitchFamily="34" charset="0"/>
              <a:buChar char="•"/>
            </a:pPr>
            <a:endParaRPr lang="sv-SE" sz="1600" b="1" dirty="0"/>
          </a:p>
          <a:p>
            <a:pPr marL="342900" indent="-342900">
              <a:buFont typeface="Arial" panose="020B0604020202020204" pitchFamily="34" charset="0"/>
              <a:buChar char="•"/>
            </a:pPr>
            <a:endParaRPr lang="sv-SE" sz="1600" dirty="0"/>
          </a:p>
        </p:txBody>
      </p:sp>
      <p:sp>
        <p:nvSpPr>
          <p:cNvPr id="6" name="textruta 5">
            <a:extLst>
              <a:ext uri="{FF2B5EF4-FFF2-40B4-BE49-F238E27FC236}">
                <a16:creationId xmlns:a16="http://schemas.microsoft.com/office/drawing/2014/main" id="{AC7C1A33-0ECF-AC05-F406-9AEBA7037E4D}"/>
              </a:ext>
            </a:extLst>
          </p:cNvPr>
          <p:cNvSpPr txBox="1"/>
          <p:nvPr/>
        </p:nvSpPr>
        <p:spPr>
          <a:xfrm>
            <a:off x="6356281" y="1786594"/>
            <a:ext cx="4529470" cy="3190617"/>
          </a:xfrm>
          <a:prstGeom prst="rect">
            <a:avLst/>
          </a:prstGeom>
          <a:noFill/>
        </p:spPr>
        <p:txBody>
          <a:bodyPr wrap="square" rtlCol="0">
            <a:spAutoFit/>
          </a:bodyPr>
          <a:lstStyle/>
          <a:p>
            <a:pPr marL="285750" marR="0" lvl="0" indent="-285750" algn="l" defTabSz="914377" rtl="0" eaLnBrk="1" fontAlgn="auto" latinLnBrk="0" hangingPunct="1">
              <a:lnSpc>
                <a:spcPts val="1800"/>
              </a:lnSpc>
              <a:spcBef>
                <a:spcPts val="1067"/>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January to December 2027:</a:t>
            </a: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GB" sz="16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Exexchange</a:t>
            </a: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of demands and negotiations in Unionen's other areas of agreement. </a:t>
            </a:r>
          </a:p>
          <a:p>
            <a:pPr marL="285750" marR="0" lvl="0" indent="-285750" algn="l" defTabSz="914377" rtl="0" eaLnBrk="1" fontAlgn="auto" latinLnBrk="0" hangingPunct="1">
              <a:lnSpc>
                <a:spcPts val="1800"/>
              </a:lnSpc>
              <a:spcBef>
                <a:spcPts val="1067"/>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31 March 2027:</a:t>
            </a: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The collective agree</a:t>
            </a:r>
            <a:r>
              <a:rPr lang="en-GB" sz="1600" dirty="0" err="1">
                <a:solidFill>
                  <a:srgbClr val="000000"/>
                </a:solidFill>
                <a:latin typeface="Arial" panose="020B0604020202020204" pitchFamily="34" charset="0"/>
                <a:cs typeface="Arial" panose="020B0604020202020204" pitchFamily="34" charset="0"/>
              </a:rPr>
              <a:t>ments</a:t>
            </a:r>
            <a:r>
              <a:rPr lang="en-GB" sz="1600" dirty="0">
                <a:solidFill>
                  <a:srgbClr val="000000"/>
                </a:solidFill>
                <a:latin typeface="Arial" panose="020B0604020202020204" pitchFamily="34" charset="0"/>
                <a:cs typeface="Arial" panose="020B0604020202020204" pitchFamily="34" charset="0"/>
              </a:rPr>
              <a:t> within the industrial sector</a:t>
            </a: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expires. The goal is for new agreements to be ready and specify the level of wage increases in the rest of the labour market.</a:t>
            </a:r>
          </a:p>
          <a:p>
            <a:pPr marL="285750" marR="0" lvl="0" indent="-285750" algn="l" defTabSz="914377" rtl="0" eaLnBrk="1" fontAlgn="auto" latinLnBrk="0" hangingPunct="1">
              <a:lnSpc>
                <a:spcPts val="1800"/>
              </a:lnSpc>
              <a:spcBef>
                <a:spcPts val="1067"/>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December 2027:</a:t>
            </a: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The last of Unionen's 67 agreement areas expires and is expected to receive a new collective agreement.</a:t>
            </a:r>
          </a:p>
          <a:p>
            <a:pPr algn="l"/>
            <a:endParaRPr lang="sv-SE" dirty="0" err="1">
              <a:solidFill>
                <a:srgbClr val="000000"/>
              </a:solidFill>
            </a:endParaRPr>
          </a:p>
        </p:txBody>
      </p:sp>
      <p:pic>
        <p:nvPicPr>
          <p:cNvPr id="28" name="Bildobjekt 27">
            <a:extLst>
              <a:ext uri="{FF2B5EF4-FFF2-40B4-BE49-F238E27FC236}">
                <a16:creationId xmlns:a16="http://schemas.microsoft.com/office/drawing/2014/main" id="{0CFC8E2D-4F4B-C7FE-8041-D0138CFBC7AD}"/>
              </a:ext>
            </a:extLst>
          </p:cNvPr>
          <p:cNvPicPr>
            <a:picLocks noChangeAspect="1"/>
          </p:cNvPicPr>
          <p:nvPr/>
        </p:nvPicPr>
        <p:blipFill>
          <a:blip r:embed="rId3"/>
          <a:stretch>
            <a:fillRect/>
          </a:stretch>
        </p:blipFill>
        <p:spPr>
          <a:xfrm>
            <a:off x="2061290" y="4800886"/>
            <a:ext cx="8232451" cy="1640394"/>
          </a:xfrm>
          <a:prstGeom prst="rect">
            <a:avLst/>
          </a:prstGeom>
        </p:spPr>
      </p:pic>
    </p:spTree>
    <p:extLst>
      <p:ext uri="{BB962C8B-B14F-4D97-AF65-F5344CB8AC3E}">
        <p14:creationId xmlns:p14="http://schemas.microsoft.com/office/powerpoint/2010/main" val="27966042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1C1AF3F-9491-92B3-63A6-0BBEC0E375B5}"/>
              </a:ext>
            </a:extLst>
          </p:cNvPr>
          <p:cNvSpPr>
            <a:spLocks noGrp="1"/>
          </p:cNvSpPr>
          <p:nvPr>
            <p:ph type="title"/>
          </p:nvPr>
        </p:nvSpPr>
        <p:spPr/>
        <p:txBody>
          <a:bodyPr/>
          <a:lstStyle/>
          <a:p>
            <a:r>
              <a:rPr lang="en-GB"/>
              <a:t>Join us and learn more!</a:t>
            </a:r>
          </a:p>
        </p:txBody>
      </p:sp>
      <p:sp>
        <p:nvSpPr>
          <p:cNvPr id="3" name="Platshållare för text 2">
            <a:extLst>
              <a:ext uri="{FF2B5EF4-FFF2-40B4-BE49-F238E27FC236}">
                <a16:creationId xmlns:a16="http://schemas.microsoft.com/office/drawing/2014/main" id="{122D0F58-17F2-D60F-5C59-406087AD6706}"/>
              </a:ext>
            </a:extLst>
          </p:cNvPr>
          <p:cNvSpPr>
            <a:spLocks noGrp="1"/>
          </p:cNvSpPr>
          <p:nvPr>
            <p:ph type="body" sz="quarter" idx="15"/>
          </p:nvPr>
        </p:nvSpPr>
        <p:spPr>
          <a:xfrm>
            <a:off x="1801368" y="2157984"/>
            <a:ext cx="5349240" cy="2340864"/>
          </a:xfrm>
        </p:spPr>
        <p:txBody>
          <a:bodyPr>
            <a:normAutofit/>
          </a:bodyPr>
          <a:lstStyle/>
          <a:p>
            <a:r>
              <a:rPr lang="en-GB" dirty="0"/>
              <a:t>Together we make a difference. With your help, we shape strong agreements that improve working life!</a:t>
            </a:r>
          </a:p>
          <a:p>
            <a:r>
              <a:rPr lang="en-GB" dirty="0"/>
              <a:t>Get involved for better conditions today!</a:t>
            </a:r>
          </a:p>
          <a:p>
            <a:r>
              <a:rPr lang="en-GB" dirty="0"/>
              <a:t>Visit Avtal2027 for the latest news, your sector negotiating committee and support to get you and other members involved in the collective bargaining process.</a:t>
            </a:r>
          </a:p>
        </p:txBody>
      </p:sp>
      <p:sp>
        <p:nvSpPr>
          <p:cNvPr id="8" name="textruta 7">
            <a:extLst>
              <a:ext uri="{FF2B5EF4-FFF2-40B4-BE49-F238E27FC236}">
                <a16:creationId xmlns:a16="http://schemas.microsoft.com/office/drawing/2014/main" id="{564E6075-5380-88A1-FC34-6465C8F4ACB8}"/>
              </a:ext>
            </a:extLst>
          </p:cNvPr>
          <p:cNvSpPr txBox="1"/>
          <p:nvPr/>
        </p:nvSpPr>
        <p:spPr>
          <a:xfrm>
            <a:off x="3931920" y="4587318"/>
            <a:ext cx="3200400" cy="646331"/>
          </a:xfrm>
          <a:prstGeom prst="rect">
            <a:avLst/>
          </a:prstGeom>
          <a:noFill/>
        </p:spPr>
        <p:txBody>
          <a:bodyPr wrap="square" rtlCol="0">
            <a:spAutoFit/>
          </a:bodyPr>
          <a:lstStyle/>
          <a:p>
            <a:pPr algn="l"/>
            <a:r>
              <a:rPr lang="en-GB" b="1" dirty="0">
                <a:solidFill>
                  <a:srgbClr val="185327"/>
                </a:solidFill>
                <a:latin typeface="Arial" panose="020B0604020202020204" pitchFamily="34" charset="0"/>
                <a:cs typeface="Arial" panose="020B0604020202020204" pitchFamily="34" charset="0"/>
              </a:rPr>
              <a:t>Join the movement
for a better working life!</a:t>
            </a:r>
          </a:p>
        </p:txBody>
      </p:sp>
      <p:pic>
        <p:nvPicPr>
          <p:cNvPr id="10" name="Bildobjekt 9">
            <a:extLst>
              <a:ext uri="{FF2B5EF4-FFF2-40B4-BE49-F238E27FC236}">
                <a16:creationId xmlns:a16="http://schemas.microsoft.com/office/drawing/2014/main" id="{5CC00EFB-9ABF-823E-C51D-3356C3D08726}"/>
              </a:ext>
            </a:extLst>
          </p:cNvPr>
          <p:cNvPicPr>
            <a:picLocks noChangeAspect="1"/>
          </p:cNvPicPr>
          <p:nvPr/>
        </p:nvPicPr>
        <p:blipFill>
          <a:blip r:embed="rId3"/>
          <a:stretch>
            <a:fillRect/>
          </a:stretch>
        </p:blipFill>
        <p:spPr>
          <a:xfrm>
            <a:off x="7636894" y="2718509"/>
            <a:ext cx="4432704" cy="8278981"/>
          </a:xfrm>
          <a:prstGeom prst="rect">
            <a:avLst/>
          </a:prstGeom>
        </p:spPr>
      </p:pic>
      <p:cxnSp>
        <p:nvCxnSpPr>
          <p:cNvPr id="12" name="Koppling: böjd 11">
            <a:extLst>
              <a:ext uri="{FF2B5EF4-FFF2-40B4-BE49-F238E27FC236}">
                <a16:creationId xmlns:a16="http://schemas.microsoft.com/office/drawing/2014/main" id="{A5DD996F-397A-CA9E-4D80-14E51C5FE883}"/>
              </a:ext>
            </a:extLst>
          </p:cNvPr>
          <p:cNvCxnSpPr>
            <a:cxnSpLocks/>
          </p:cNvCxnSpPr>
          <p:nvPr/>
        </p:nvCxnSpPr>
        <p:spPr>
          <a:xfrm rot="10800000" flipV="1">
            <a:off x="3613895" y="5255234"/>
            <a:ext cx="804912" cy="477898"/>
          </a:xfrm>
          <a:prstGeom prst="curvedConnector3">
            <a:avLst>
              <a:gd name="adj1" fmla="val 1124"/>
            </a:avLst>
          </a:prstGeom>
          <a:ln w="34925" cap="rnd">
            <a:solidFill>
              <a:srgbClr val="185327"/>
            </a:solidFill>
            <a:round/>
            <a:tailEnd type="triangle"/>
          </a:ln>
        </p:spPr>
        <p:style>
          <a:lnRef idx="1">
            <a:schemeClr val="accent1"/>
          </a:lnRef>
          <a:fillRef idx="0">
            <a:schemeClr val="accent1"/>
          </a:fillRef>
          <a:effectRef idx="0">
            <a:schemeClr val="accent1"/>
          </a:effectRef>
          <a:fontRef idx="minor">
            <a:schemeClr val="tx1"/>
          </a:fontRef>
        </p:style>
      </p:cxnSp>
      <p:pic>
        <p:nvPicPr>
          <p:cNvPr id="6" name="Bildobjekt 5">
            <a:extLst>
              <a:ext uri="{FF2B5EF4-FFF2-40B4-BE49-F238E27FC236}">
                <a16:creationId xmlns:a16="http://schemas.microsoft.com/office/drawing/2014/main" id="{64970D54-2756-D0E3-1BD1-A71A5F1BCD86}"/>
              </a:ext>
            </a:extLst>
          </p:cNvPr>
          <p:cNvPicPr>
            <a:picLocks noChangeAspect="1"/>
          </p:cNvPicPr>
          <p:nvPr/>
        </p:nvPicPr>
        <p:blipFill>
          <a:blip r:embed="rId4"/>
          <a:stretch>
            <a:fillRect/>
          </a:stretch>
        </p:blipFill>
        <p:spPr>
          <a:xfrm>
            <a:off x="1956883" y="4656507"/>
            <a:ext cx="1550021" cy="1550021"/>
          </a:xfrm>
          <a:prstGeom prst="rect">
            <a:avLst/>
          </a:prstGeom>
        </p:spPr>
      </p:pic>
    </p:spTree>
    <p:extLst>
      <p:ext uri="{BB962C8B-B14F-4D97-AF65-F5344CB8AC3E}">
        <p14:creationId xmlns:p14="http://schemas.microsoft.com/office/powerpoint/2010/main" val="24931918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87682725"/>
      </p:ext>
    </p:extLst>
  </p:cSld>
  <p:clrMapOvr>
    <a:masterClrMapping/>
  </p:clrMapOvr>
</p:sld>
</file>

<file path=ppt/theme/theme1.xml><?xml version="1.0" encoding="utf-8"?>
<a:theme xmlns:a="http://schemas.openxmlformats.org/drawingml/2006/main" name="Avtal2025_Generell_Farg">
  <a:themeElements>
    <a:clrScheme name="Avtal 2025">
      <a:dk1>
        <a:srgbClr val="000000"/>
      </a:dk1>
      <a:lt1>
        <a:srgbClr val="E2E0DE"/>
      </a:lt1>
      <a:dk2>
        <a:srgbClr val="17A624"/>
      </a:dk2>
      <a:lt2>
        <a:srgbClr val="FFFFFF"/>
      </a:lt2>
      <a:accent1>
        <a:srgbClr val="49A1A3"/>
      </a:accent1>
      <a:accent2>
        <a:srgbClr val="E87308"/>
      </a:accent2>
      <a:accent3>
        <a:srgbClr val="9E5496"/>
      </a:accent3>
      <a:accent4>
        <a:srgbClr val="D65949"/>
      </a:accent4>
      <a:accent5>
        <a:srgbClr val="5D3D14"/>
      </a:accent5>
      <a:accent6>
        <a:srgbClr val="959593"/>
      </a:accent6>
      <a:hlink>
        <a:srgbClr val="120F0F"/>
      </a:hlink>
      <a:folHlink>
        <a:srgbClr val="120F0F"/>
      </a:folHlink>
    </a:clrScheme>
    <a:fontScheme name="Unionen 2020 PPT">
      <a:majorFont>
        <a:latin typeface="Paralucent Condensed Bd"/>
        <a:ea typeface=""/>
        <a:cs typeface=""/>
      </a:majorFont>
      <a:minorFont>
        <a:latin typeface="Paralucent Condensed M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31750" cap="rnd">
          <a:solidFill>
            <a:schemeClr val="bg2"/>
          </a:solidFill>
        </a:ln>
      </a:spPr>
      <a:bodyPr rtlCol="0" anchor="ctr"/>
      <a:lstStyle>
        <a:defPPr algn="ctr">
          <a:lnSpc>
            <a:spcPts val="1800"/>
          </a:lnSpc>
          <a:defRPr sz="1800" dirty="0" err="1" smtClean="0">
            <a:solidFill>
              <a:schemeClr val="bg2"/>
            </a:solidFill>
          </a:defRPr>
        </a:defPPr>
      </a:lstStyle>
      <a:style>
        <a:lnRef idx="0">
          <a:scrgbClr r="0" g="0" b="0"/>
        </a:lnRef>
        <a:fillRef idx="0">
          <a:scrgbClr r="0" g="0" b="0"/>
        </a:fillRef>
        <a:effectRef idx="0">
          <a:scrgbClr r="0" g="0" b="0"/>
        </a:effectRef>
        <a:fontRef idx="minor">
          <a:schemeClr val="lt1"/>
        </a:fontRef>
      </a:style>
    </a:spDef>
    <a:lnDef>
      <a:spPr>
        <a:ln w="31750" cap="rnd">
          <a:solidFill>
            <a:schemeClr val="bg2"/>
          </a:solidFill>
          <a:round/>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err="1" smtClean="0">
            <a:solidFill>
              <a:srgbClr val="000000"/>
            </a:solidFill>
          </a:defRPr>
        </a:defPPr>
      </a:lstStyle>
    </a:txDef>
  </a:objectDefaults>
  <a:extraClrSchemeLst/>
  <a:extLst>
    <a:ext uri="{05A4C25C-085E-4340-85A3-A5531E510DB2}">
      <thm15:themeFamily xmlns:thm15="http://schemas.microsoft.com/office/thememl/2012/main" name="Presentation3" id="{39A4635C-0059-904E-9A36-3E1F9B841142}" vid="{FE2DEAC5-D862-5947-A473-A395762417CD}"/>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f50e63ef-e867-4ed1-a6e0-132f39c9e0f2}" enabled="1" method="Standard" siteId="{76238c29-5c00-4d8f-ab5b-4f78eb81360d}" removed="0"/>
</clbl:labelList>
</file>

<file path=docProps/app.xml><?xml version="1.0" encoding="utf-8"?>
<Properties xmlns="http://schemas.openxmlformats.org/officeDocument/2006/extended-properties" xmlns:vt="http://schemas.openxmlformats.org/officeDocument/2006/docPropsVTypes">
  <Template>8FC4DCC0</Template>
  <TotalTime>45</TotalTime>
  <Words>3062</Words>
  <Application>Microsoft Office PowerPoint</Application>
  <PresentationFormat>Widescreen</PresentationFormat>
  <Paragraphs>130</Paragraphs>
  <Slides>13</Slides>
  <Notes>11</Notes>
  <HiddenSlides>0</HiddenSlides>
  <MMClips>1</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Avtal2025_Generell_Farg</vt:lpstr>
      <vt:lpstr>PowerPoint Presentation</vt:lpstr>
      <vt:lpstr>PowerPoint Presentation</vt:lpstr>
      <vt:lpstr>Many agreements. Many possibilities.</vt:lpstr>
      <vt:lpstr>PowerPoint Presentation</vt:lpstr>
      <vt:lpstr>What is the collective bargaining round?</vt:lpstr>
      <vt:lpstr>Sector negotiating committees – members' voice in the negotiations</vt:lpstr>
      <vt:lpstr>Direction for collective bargaining negotiations</vt:lpstr>
      <vt:lpstr>Unionen’s priorities CBA 2027</vt:lpstr>
      <vt:lpstr>Unionen’s priorities CBA 2027</vt:lpstr>
      <vt:lpstr>Best possible! </vt:lpstr>
      <vt:lpstr>The path to CBA 2027</vt:lpstr>
      <vt:lpstr>Join us and learn more!</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Pär Lindelöf</dc:creator>
  <cp:keywords/>
  <dc:description/>
  <cp:lastModifiedBy>Pär Lindelöf</cp:lastModifiedBy>
  <cp:revision>8</cp:revision>
  <cp:lastPrinted>2019-11-21T11:44:59Z</cp:lastPrinted>
  <dcterms:created xsi:type="dcterms:W3CDTF">2026-10-12T12:18:28Z</dcterms:created>
  <dcterms:modified xsi:type="dcterms:W3CDTF">2026-10-13T07:14:12Z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Avtal2025_Generell_Farg:3</vt:lpwstr>
  </property>
  <property fmtid="{D5CDD505-2E9C-101B-9397-08002B2CF9AE}" pid="3" name="ClassificationContentMarkingFooterText">
    <vt:lpwstr>Känslighet: Intern</vt:lpwstr>
  </property>
</Properties>
</file>